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1089600" cy="41148000"/>
  <p:notesSz cx="6858000" cy="9144000"/>
  <p:defaultTextStyle>
    <a:defPPr>
      <a:defRPr lang="en-US"/>
    </a:defPPr>
    <a:lvl1pPr marL="0" algn="l" defTabSz="3467405" rtl="0" eaLnBrk="1" latinLnBrk="0" hangingPunct="1">
      <a:defRPr sz="6826" kern="1200">
        <a:solidFill>
          <a:schemeClr val="tx1"/>
        </a:solidFill>
        <a:latin typeface="+mn-lt"/>
        <a:ea typeface="+mn-ea"/>
        <a:cs typeface="+mn-cs"/>
      </a:defRPr>
    </a:lvl1pPr>
    <a:lvl2pPr marL="1733702" algn="l" defTabSz="3467405" rtl="0" eaLnBrk="1" latinLnBrk="0" hangingPunct="1">
      <a:defRPr sz="6826" kern="1200">
        <a:solidFill>
          <a:schemeClr val="tx1"/>
        </a:solidFill>
        <a:latin typeface="+mn-lt"/>
        <a:ea typeface="+mn-ea"/>
        <a:cs typeface="+mn-cs"/>
      </a:defRPr>
    </a:lvl2pPr>
    <a:lvl3pPr marL="3467405" algn="l" defTabSz="3467405" rtl="0" eaLnBrk="1" latinLnBrk="0" hangingPunct="1">
      <a:defRPr sz="6826" kern="1200">
        <a:solidFill>
          <a:schemeClr val="tx1"/>
        </a:solidFill>
        <a:latin typeface="+mn-lt"/>
        <a:ea typeface="+mn-ea"/>
        <a:cs typeface="+mn-cs"/>
      </a:defRPr>
    </a:lvl3pPr>
    <a:lvl4pPr marL="5201107" algn="l" defTabSz="3467405" rtl="0" eaLnBrk="1" latinLnBrk="0" hangingPunct="1">
      <a:defRPr sz="6826" kern="1200">
        <a:solidFill>
          <a:schemeClr val="tx1"/>
        </a:solidFill>
        <a:latin typeface="+mn-lt"/>
        <a:ea typeface="+mn-ea"/>
        <a:cs typeface="+mn-cs"/>
      </a:defRPr>
    </a:lvl4pPr>
    <a:lvl5pPr marL="6934810" algn="l" defTabSz="3467405" rtl="0" eaLnBrk="1" latinLnBrk="0" hangingPunct="1">
      <a:defRPr sz="6826" kern="1200">
        <a:solidFill>
          <a:schemeClr val="tx1"/>
        </a:solidFill>
        <a:latin typeface="+mn-lt"/>
        <a:ea typeface="+mn-ea"/>
        <a:cs typeface="+mn-cs"/>
      </a:defRPr>
    </a:lvl5pPr>
    <a:lvl6pPr marL="8668512" algn="l" defTabSz="3467405" rtl="0" eaLnBrk="1" latinLnBrk="0" hangingPunct="1">
      <a:defRPr sz="6826" kern="1200">
        <a:solidFill>
          <a:schemeClr val="tx1"/>
        </a:solidFill>
        <a:latin typeface="+mn-lt"/>
        <a:ea typeface="+mn-ea"/>
        <a:cs typeface="+mn-cs"/>
      </a:defRPr>
    </a:lvl6pPr>
    <a:lvl7pPr marL="10402214" algn="l" defTabSz="3467405" rtl="0" eaLnBrk="1" latinLnBrk="0" hangingPunct="1">
      <a:defRPr sz="6826" kern="1200">
        <a:solidFill>
          <a:schemeClr val="tx1"/>
        </a:solidFill>
        <a:latin typeface="+mn-lt"/>
        <a:ea typeface="+mn-ea"/>
        <a:cs typeface="+mn-cs"/>
      </a:defRPr>
    </a:lvl7pPr>
    <a:lvl8pPr marL="12135917" algn="l" defTabSz="3467405" rtl="0" eaLnBrk="1" latinLnBrk="0" hangingPunct="1">
      <a:defRPr sz="6826" kern="1200">
        <a:solidFill>
          <a:schemeClr val="tx1"/>
        </a:solidFill>
        <a:latin typeface="+mn-lt"/>
        <a:ea typeface="+mn-ea"/>
        <a:cs typeface="+mn-cs"/>
      </a:defRPr>
    </a:lvl8pPr>
    <a:lvl9pPr marL="13869619" algn="l" defTabSz="3467405" rtl="0" eaLnBrk="1" latinLnBrk="0" hangingPunct="1">
      <a:defRPr sz="682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76" autoAdjust="0"/>
    <p:restoredTop sz="94660"/>
  </p:normalViewPr>
  <p:slideViewPr>
    <p:cSldViewPr snapToGrid="0">
      <p:cViewPr>
        <p:scale>
          <a:sx n="35" d="100"/>
          <a:sy n="35" d="100"/>
        </p:scale>
        <p:origin x="113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D690-AED0-CE66-0A93-8B9FDE6A9526}"/>
              </a:ext>
            </a:extLst>
          </p:cNvPr>
          <p:cNvSpPr>
            <a:spLocks noGrp="1"/>
          </p:cNvSpPr>
          <p:nvPr>
            <p:ph type="ctrTitle"/>
          </p:nvPr>
        </p:nvSpPr>
        <p:spPr>
          <a:xfrm>
            <a:off x="3886200" y="6734178"/>
            <a:ext cx="23317200" cy="14325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128165-E255-C06D-B4DB-03B45AF041E0}"/>
              </a:ext>
            </a:extLst>
          </p:cNvPr>
          <p:cNvSpPr>
            <a:spLocks noGrp="1"/>
          </p:cNvSpPr>
          <p:nvPr>
            <p:ph type="subTitle" idx="1"/>
          </p:nvPr>
        </p:nvSpPr>
        <p:spPr>
          <a:xfrm>
            <a:off x="3886200" y="21612228"/>
            <a:ext cx="23317200" cy="993457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7D9565-330A-45D9-5C76-58B7FD69797D}"/>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5" name="Footer Placeholder 4">
            <a:extLst>
              <a:ext uri="{FF2B5EF4-FFF2-40B4-BE49-F238E27FC236}">
                <a16:creationId xmlns:a16="http://schemas.microsoft.com/office/drawing/2014/main" id="{ABB5C0C7-EC40-5B81-0837-2536B9C61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2FFF1-CDFF-007F-7A8A-728942149F2A}"/>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283468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2E0D-6232-7077-F323-FBC1CC4739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15542A-CBE6-4A22-FAC6-796946919B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F4BFBC-A27F-E162-18A7-52496101B6C0}"/>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5" name="Footer Placeholder 4">
            <a:extLst>
              <a:ext uri="{FF2B5EF4-FFF2-40B4-BE49-F238E27FC236}">
                <a16:creationId xmlns:a16="http://schemas.microsoft.com/office/drawing/2014/main" id="{E1B06FC2-293E-C55A-0076-232C52AAD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8A5704-66C6-3ECF-A55D-B8FC2B38519C}"/>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1491932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A5976D-5B06-C7EA-ACDB-6F3F26D84113}"/>
              </a:ext>
            </a:extLst>
          </p:cNvPr>
          <p:cNvSpPr>
            <a:spLocks noGrp="1"/>
          </p:cNvSpPr>
          <p:nvPr>
            <p:ph type="title" orient="vert"/>
          </p:nvPr>
        </p:nvSpPr>
        <p:spPr>
          <a:xfrm>
            <a:off x="22248495" y="2190750"/>
            <a:ext cx="6703695" cy="348710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F256AF-4AC7-41D2-4B38-BA900704B367}"/>
              </a:ext>
            </a:extLst>
          </p:cNvPr>
          <p:cNvSpPr>
            <a:spLocks noGrp="1"/>
          </p:cNvSpPr>
          <p:nvPr>
            <p:ph type="body" orient="vert" idx="1"/>
          </p:nvPr>
        </p:nvSpPr>
        <p:spPr>
          <a:xfrm>
            <a:off x="2137410" y="2190750"/>
            <a:ext cx="19722465" cy="348710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BB8B2-8EEE-14A8-03BC-F49DE02A7E4F}"/>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5" name="Footer Placeholder 4">
            <a:extLst>
              <a:ext uri="{FF2B5EF4-FFF2-40B4-BE49-F238E27FC236}">
                <a16:creationId xmlns:a16="http://schemas.microsoft.com/office/drawing/2014/main" id="{D44B5660-DCB3-EAE2-BFE5-0CF621F62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2F69A-40FE-B889-CCDC-F7A204456737}"/>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754700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21DA5-C77E-F2DF-ED81-25681FF315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01B0F1-708E-926A-A391-49CD9F5BB9DE}"/>
              </a:ext>
            </a:extLst>
          </p:cNvPr>
          <p:cNvSpPr>
            <a:spLocks noGrp="1"/>
          </p:cNvSpPr>
          <p:nvPr>
            <p:ph idx="1"/>
          </p:nvPr>
        </p:nvSpPr>
        <p:spPr/>
        <p:txBody>
          <a:bodyPr/>
          <a:lstStyle>
            <a:lvl2pPr marL="685800" indent="-228600">
              <a:buFont typeface="Courier New" panose="02070309020205020404" pitchFamily="49" charset="0"/>
              <a:buChar char="o"/>
              <a:defRPr/>
            </a:lvl2pPr>
            <a:lvl3pPr marL="1143000" indent="-228600">
              <a:buFont typeface="Wingdings" panose="05000000000000000000" pitchFamily="2" charset="2"/>
              <a:buChar char="§"/>
              <a:defRPr/>
            </a:lvl3pPr>
            <a:lvl4pPr marL="1600200" indent="-228600">
              <a:buFont typeface="Wingdings" panose="05000000000000000000" pitchFamily="2" charset="2"/>
              <a:buChar char="Ø"/>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2384E09-3165-988D-DDB7-17807DEE88EF}"/>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5" name="Footer Placeholder 4">
            <a:extLst>
              <a:ext uri="{FF2B5EF4-FFF2-40B4-BE49-F238E27FC236}">
                <a16:creationId xmlns:a16="http://schemas.microsoft.com/office/drawing/2014/main" id="{EB0F01CF-CE1A-D613-53C6-E05106FA5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F2CAD8-E931-AC1F-ECD9-AFA75EE9B735}"/>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71136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42E61-CD60-FF2B-8033-673295E628FC}"/>
              </a:ext>
            </a:extLst>
          </p:cNvPr>
          <p:cNvSpPr>
            <a:spLocks noGrp="1"/>
          </p:cNvSpPr>
          <p:nvPr>
            <p:ph type="title"/>
          </p:nvPr>
        </p:nvSpPr>
        <p:spPr>
          <a:xfrm>
            <a:off x="2121218" y="10258431"/>
            <a:ext cx="26814780" cy="17116422"/>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6F7997-D21B-1C2F-604E-674B48E9D007}"/>
              </a:ext>
            </a:extLst>
          </p:cNvPr>
          <p:cNvSpPr>
            <a:spLocks noGrp="1"/>
          </p:cNvSpPr>
          <p:nvPr>
            <p:ph type="body" idx="1"/>
          </p:nvPr>
        </p:nvSpPr>
        <p:spPr>
          <a:xfrm>
            <a:off x="2121218" y="27536781"/>
            <a:ext cx="26814780" cy="900112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A8E027-1716-7746-7212-3BB45D09E0A8}"/>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5" name="Footer Placeholder 4">
            <a:extLst>
              <a:ext uri="{FF2B5EF4-FFF2-40B4-BE49-F238E27FC236}">
                <a16:creationId xmlns:a16="http://schemas.microsoft.com/office/drawing/2014/main" id="{085C49AE-0E2C-C752-F68C-9644D13F1A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3A743-1296-3231-1E68-8EC2BB8A3317}"/>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1897749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B3B5-C39B-9DC2-1329-0AD168737B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B4E62-FF32-BB65-763B-114827F37D20}"/>
              </a:ext>
            </a:extLst>
          </p:cNvPr>
          <p:cNvSpPr>
            <a:spLocks noGrp="1"/>
          </p:cNvSpPr>
          <p:nvPr>
            <p:ph sz="half" idx="1"/>
          </p:nvPr>
        </p:nvSpPr>
        <p:spPr>
          <a:xfrm>
            <a:off x="2137410" y="10953750"/>
            <a:ext cx="13213080" cy="2610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6D443D-E94A-15AD-F5A3-C68BDDDD1E5C}"/>
              </a:ext>
            </a:extLst>
          </p:cNvPr>
          <p:cNvSpPr>
            <a:spLocks noGrp="1"/>
          </p:cNvSpPr>
          <p:nvPr>
            <p:ph sz="half" idx="2"/>
          </p:nvPr>
        </p:nvSpPr>
        <p:spPr>
          <a:xfrm>
            <a:off x="15739110" y="10953750"/>
            <a:ext cx="13213080" cy="2610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EBEB19-ADB2-ECF6-FDF5-3AADD510BCD8}"/>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6" name="Footer Placeholder 5">
            <a:extLst>
              <a:ext uri="{FF2B5EF4-FFF2-40B4-BE49-F238E27FC236}">
                <a16:creationId xmlns:a16="http://schemas.microsoft.com/office/drawing/2014/main" id="{9EEDC8E0-1627-F640-E2B1-AD16ECB795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373F0-7B8E-E5B4-D05C-2CFA684E8111}"/>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3776967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E647-20E7-CED9-7FF8-A0007783C1BF}"/>
              </a:ext>
            </a:extLst>
          </p:cNvPr>
          <p:cNvSpPr>
            <a:spLocks noGrp="1"/>
          </p:cNvSpPr>
          <p:nvPr>
            <p:ph type="title"/>
          </p:nvPr>
        </p:nvSpPr>
        <p:spPr>
          <a:xfrm>
            <a:off x="2141459" y="2190753"/>
            <a:ext cx="26814780" cy="7953378"/>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E7CD65-CE52-8C3D-567A-157479199C4B}"/>
              </a:ext>
            </a:extLst>
          </p:cNvPr>
          <p:cNvSpPr>
            <a:spLocks noGrp="1"/>
          </p:cNvSpPr>
          <p:nvPr>
            <p:ph type="body" idx="1"/>
          </p:nvPr>
        </p:nvSpPr>
        <p:spPr>
          <a:xfrm>
            <a:off x="2141461" y="10086978"/>
            <a:ext cx="13152357" cy="494347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278749-BE33-84A9-93AC-62294161E648}"/>
              </a:ext>
            </a:extLst>
          </p:cNvPr>
          <p:cNvSpPr>
            <a:spLocks noGrp="1"/>
          </p:cNvSpPr>
          <p:nvPr>
            <p:ph sz="half" idx="2"/>
          </p:nvPr>
        </p:nvSpPr>
        <p:spPr>
          <a:xfrm>
            <a:off x="2141461" y="15030450"/>
            <a:ext cx="13152357" cy="22107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BE787D-BDFB-3664-9994-8B7D4C8DD5BC}"/>
              </a:ext>
            </a:extLst>
          </p:cNvPr>
          <p:cNvSpPr>
            <a:spLocks noGrp="1"/>
          </p:cNvSpPr>
          <p:nvPr>
            <p:ph type="body" sz="quarter" idx="3"/>
          </p:nvPr>
        </p:nvSpPr>
        <p:spPr>
          <a:xfrm>
            <a:off x="15739110" y="10086978"/>
            <a:ext cx="13217129" cy="494347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C353A4-893D-0F99-F1E2-CA1812F0B440}"/>
              </a:ext>
            </a:extLst>
          </p:cNvPr>
          <p:cNvSpPr>
            <a:spLocks noGrp="1"/>
          </p:cNvSpPr>
          <p:nvPr>
            <p:ph sz="quarter" idx="4"/>
          </p:nvPr>
        </p:nvSpPr>
        <p:spPr>
          <a:xfrm>
            <a:off x="15739110" y="15030450"/>
            <a:ext cx="13217129" cy="22107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8BEA42-26ED-4DF8-FC07-E1D2BAB1501E}"/>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8" name="Footer Placeholder 7">
            <a:extLst>
              <a:ext uri="{FF2B5EF4-FFF2-40B4-BE49-F238E27FC236}">
                <a16:creationId xmlns:a16="http://schemas.microsoft.com/office/drawing/2014/main" id="{EA954455-7FF1-4F63-06F1-8DDF6DFB32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F2AB85-6620-619D-D3C2-D1F8063EA6AB}"/>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3697905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92B0-60B6-AEB5-623F-CAE7EA188F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C7EB47-B166-5638-DA57-B76F3EDC52F7}"/>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4" name="Footer Placeholder 3">
            <a:extLst>
              <a:ext uri="{FF2B5EF4-FFF2-40B4-BE49-F238E27FC236}">
                <a16:creationId xmlns:a16="http://schemas.microsoft.com/office/drawing/2014/main" id="{2EB73E2B-80B4-676A-FAAE-A59E39EEF2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EEEE46-45A3-BB6B-3DCB-22B0F8E6B0F5}"/>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2727533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3D9A6C-722A-27CA-E819-A7E41E84DC87}"/>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3" name="Footer Placeholder 2">
            <a:extLst>
              <a:ext uri="{FF2B5EF4-FFF2-40B4-BE49-F238E27FC236}">
                <a16:creationId xmlns:a16="http://schemas.microsoft.com/office/drawing/2014/main" id="{D45B49C1-C7E4-CEBB-2801-8B9FED131A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0D69D6-1732-8416-3182-77E224C90AD5}"/>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3928003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8DF7-9196-6660-0B17-9329446288F7}"/>
              </a:ext>
            </a:extLst>
          </p:cNvPr>
          <p:cNvSpPr>
            <a:spLocks noGrp="1"/>
          </p:cNvSpPr>
          <p:nvPr>
            <p:ph type="title"/>
          </p:nvPr>
        </p:nvSpPr>
        <p:spPr>
          <a:xfrm>
            <a:off x="2141461" y="2743200"/>
            <a:ext cx="10027204" cy="9601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F35EEE-D4D4-318D-DA81-01444E447CC8}"/>
              </a:ext>
            </a:extLst>
          </p:cNvPr>
          <p:cNvSpPr>
            <a:spLocks noGrp="1"/>
          </p:cNvSpPr>
          <p:nvPr>
            <p:ph idx="1"/>
          </p:nvPr>
        </p:nvSpPr>
        <p:spPr>
          <a:xfrm>
            <a:off x="13217129" y="5924553"/>
            <a:ext cx="15739110" cy="292417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897EDD-68CB-3611-1F78-2FEA3BAFA46A}"/>
              </a:ext>
            </a:extLst>
          </p:cNvPr>
          <p:cNvSpPr>
            <a:spLocks noGrp="1"/>
          </p:cNvSpPr>
          <p:nvPr>
            <p:ph type="body" sz="half" idx="2"/>
          </p:nvPr>
        </p:nvSpPr>
        <p:spPr>
          <a:xfrm>
            <a:off x="2141461" y="12344400"/>
            <a:ext cx="10027204" cy="228695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75E7-3DE1-63AA-CB8D-EB1BBAA2F941}"/>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6" name="Footer Placeholder 5">
            <a:extLst>
              <a:ext uri="{FF2B5EF4-FFF2-40B4-BE49-F238E27FC236}">
                <a16:creationId xmlns:a16="http://schemas.microsoft.com/office/drawing/2014/main" id="{57096C10-AA45-9825-F7C6-764AAC23E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DA6F85-0C14-938E-3C6A-CD7D1DC8E9B4}"/>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1172160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04270-2D4D-6362-BA11-26CA69067E39}"/>
              </a:ext>
            </a:extLst>
          </p:cNvPr>
          <p:cNvSpPr>
            <a:spLocks noGrp="1"/>
          </p:cNvSpPr>
          <p:nvPr>
            <p:ph type="title"/>
          </p:nvPr>
        </p:nvSpPr>
        <p:spPr>
          <a:xfrm>
            <a:off x="2141461" y="2743200"/>
            <a:ext cx="10027204" cy="9601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5FEC89-AE0E-3D94-2859-7B13AD6F315C}"/>
              </a:ext>
            </a:extLst>
          </p:cNvPr>
          <p:cNvSpPr>
            <a:spLocks noGrp="1"/>
          </p:cNvSpPr>
          <p:nvPr>
            <p:ph type="pic" idx="1"/>
          </p:nvPr>
        </p:nvSpPr>
        <p:spPr>
          <a:xfrm>
            <a:off x="13217129" y="5924553"/>
            <a:ext cx="15739110" cy="292417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CABBABA-07A2-A513-3912-393ED1D43AFB}"/>
              </a:ext>
            </a:extLst>
          </p:cNvPr>
          <p:cNvSpPr>
            <a:spLocks noGrp="1"/>
          </p:cNvSpPr>
          <p:nvPr>
            <p:ph type="body" sz="half" idx="2"/>
          </p:nvPr>
        </p:nvSpPr>
        <p:spPr>
          <a:xfrm>
            <a:off x="2141461" y="12344400"/>
            <a:ext cx="10027204" cy="228695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34A4F-C9F9-C4CA-D4D8-ED1F444BA7FB}"/>
              </a:ext>
            </a:extLst>
          </p:cNvPr>
          <p:cNvSpPr>
            <a:spLocks noGrp="1"/>
          </p:cNvSpPr>
          <p:nvPr>
            <p:ph type="dt" sz="half" idx="10"/>
          </p:nvPr>
        </p:nvSpPr>
        <p:spPr/>
        <p:txBody>
          <a:bodyPr/>
          <a:lstStyle/>
          <a:p>
            <a:fld id="{070F1B78-0C15-4FCD-855C-F891A41DE9D9}" type="datetimeFigureOut">
              <a:rPr lang="en-US" smtClean="0"/>
              <a:t>1/7/2025</a:t>
            </a:fld>
            <a:endParaRPr lang="en-US"/>
          </a:p>
        </p:txBody>
      </p:sp>
      <p:sp>
        <p:nvSpPr>
          <p:cNvPr id="6" name="Footer Placeholder 5">
            <a:extLst>
              <a:ext uri="{FF2B5EF4-FFF2-40B4-BE49-F238E27FC236}">
                <a16:creationId xmlns:a16="http://schemas.microsoft.com/office/drawing/2014/main" id="{3B5D515C-6337-7289-FD93-7259BD22BD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0C85D8-D805-13F8-22E3-3FECD1992821}"/>
              </a:ext>
            </a:extLst>
          </p:cNvPr>
          <p:cNvSpPr>
            <a:spLocks noGrp="1"/>
          </p:cNvSpPr>
          <p:nvPr>
            <p:ph type="sldNum" sz="quarter" idx="12"/>
          </p:nvPr>
        </p:nvSpPr>
        <p:spPr/>
        <p:txBody>
          <a:bodyPr/>
          <a:lstStyle/>
          <a:p>
            <a:fld id="{27E20C21-6D75-4486-9EC9-40F676792865}" type="slidenum">
              <a:rPr lang="en-US" smtClean="0"/>
              <a:t>‹#›</a:t>
            </a:fld>
            <a:endParaRPr lang="en-US"/>
          </a:p>
        </p:txBody>
      </p:sp>
    </p:spTree>
    <p:extLst>
      <p:ext uri="{BB962C8B-B14F-4D97-AF65-F5344CB8AC3E}">
        <p14:creationId xmlns:p14="http://schemas.microsoft.com/office/powerpoint/2010/main" val="305368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EB0382-71F5-B2A3-C5F4-37F6A827B438}"/>
              </a:ext>
            </a:extLst>
          </p:cNvPr>
          <p:cNvSpPr>
            <a:spLocks noGrp="1"/>
          </p:cNvSpPr>
          <p:nvPr>
            <p:ph type="title"/>
          </p:nvPr>
        </p:nvSpPr>
        <p:spPr>
          <a:xfrm>
            <a:off x="2137410" y="2190753"/>
            <a:ext cx="26814780" cy="795337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30D41C-D0AF-DEB8-0E91-3A8EE1EC55DA}"/>
              </a:ext>
            </a:extLst>
          </p:cNvPr>
          <p:cNvSpPr>
            <a:spLocks noGrp="1"/>
          </p:cNvSpPr>
          <p:nvPr>
            <p:ph type="body" idx="1"/>
          </p:nvPr>
        </p:nvSpPr>
        <p:spPr>
          <a:xfrm>
            <a:off x="2137410" y="10953750"/>
            <a:ext cx="26814780" cy="261080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F7536F6-7535-6203-F358-3945BC9BBA45}"/>
              </a:ext>
            </a:extLst>
          </p:cNvPr>
          <p:cNvSpPr>
            <a:spLocks noGrp="1"/>
          </p:cNvSpPr>
          <p:nvPr>
            <p:ph type="dt" sz="half" idx="2"/>
          </p:nvPr>
        </p:nvSpPr>
        <p:spPr>
          <a:xfrm>
            <a:off x="2137410" y="38138103"/>
            <a:ext cx="6995160" cy="2190750"/>
          </a:xfrm>
          <a:prstGeom prst="rect">
            <a:avLst/>
          </a:prstGeom>
        </p:spPr>
        <p:txBody>
          <a:bodyPr vert="horz" lIns="91440" tIns="45720" rIns="91440" bIns="45720" rtlCol="0" anchor="ctr"/>
          <a:lstStyle>
            <a:lvl1pPr algn="l">
              <a:defRPr sz="1200">
                <a:solidFill>
                  <a:schemeClr val="tx1">
                    <a:tint val="75000"/>
                  </a:schemeClr>
                </a:solidFill>
              </a:defRPr>
            </a:lvl1pPr>
          </a:lstStyle>
          <a:p>
            <a:fld id="{070F1B78-0C15-4FCD-855C-F891A41DE9D9}" type="datetimeFigureOut">
              <a:rPr lang="en-US" smtClean="0"/>
              <a:t>1/7/2025</a:t>
            </a:fld>
            <a:endParaRPr lang="en-US"/>
          </a:p>
        </p:txBody>
      </p:sp>
      <p:sp>
        <p:nvSpPr>
          <p:cNvPr id="5" name="Footer Placeholder 4">
            <a:extLst>
              <a:ext uri="{FF2B5EF4-FFF2-40B4-BE49-F238E27FC236}">
                <a16:creationId xmlns:a16="http://schemas.microsoft.com/office/drawing/2014/main" id="{C355DE38-5C42-B36A-18D5-6138ECA51A62}"/>
              </a:ext>
            </a:extLst>
          </p:cNvPr>
          <p:cNvSpPr>
            <a:spLocks noGrp="1"/>
          </p:cNvSpPr>
          <p:nvPr>
            <p:ph type="ftr" sz="quarter" idx="3"/>
          </p:nvPr>
        </p:nvSpPr>
        <p:spPr>
          <a:xfrm>
            <a:off x="10298430" y="38138103"/>
            <a:ext cx="10492740" cy="21907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4E46F8-3EAA-52B9-36E2-6316474F9E5E}"/>
              </a:ext>
            </a:extLst>
          </p:cNvPr>
          <p:cNvSpPr>
            <a:spLocks noGrp="1"/>
          </p:cNvSpPr>
          <p:nvPr>
            <p:ph type="sldNum" sz="quarter" idx="4"/>
          </p:nvPr>
        </p:nvSpPr>
        <p:spPr>
          <a:xfrm>
            <a:off x="21957030" y="38138103"/>
            <a:ext cx="6995160" cy="2190750"/>
          </a:xfrm>
          <a:prstGeom prst="rect">
            <a:avLst/>
          </a:prstGeom>
        </p:spPr>
        <p:txBody>
          <a:bodyPr vert="horz" lIns="91440" tIns="45720" rIns="91440" bIns="45720" rtlCol="0" anchor="ctr"/>
          <a:lstStyle>
            <a:lvl1pPr algn="r">
              <a:defRPr sz="1200">
                <a:solidFill>
                  <a:schemeClr val="tx1">
                    <a:tint val="75000"/>
                  </a:schemeClr>
                </a:solidFill>
              </a:defRPr>
            </a:lvl1pPr>
          </a:lstStyle>
          <a:p>
            <a:fld id="{27E20C21-6D75-4486-9EC9-40F676792865}" type="slidenum">
              <a:rPr lang="en-US" smtClean="0"/>
              <a:t>‹#›</a:t>
            </a:fld>
            <a:endParaRPr lang="en-US"/>
          </a:p>
        </p:txBody>
      </p:sp>
    </p:spTree>
    <p:extLst>
      <p:ext uri="{BB962C8B-B14F-4D97-AF65-F5344CB8AC3E}">
        <p14:creationId xmlns:p14="http://schemas.microsoft.com/office/powerpoint/2010/main" val="3178085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6.png"/><Relationship Id="rId3" Type="http://schemas.openxmlformats.org/officeDocument/2006/relationships/image" Target="../media/image2.png"/><Relationship Id="rId21" Type="http://schemas.openxmlformats.org/officeDocument/2006/relationships/image" Target="../media/image19.png"/><Relationship Id="rId34"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0.png"/><Relationship Id="rId38"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6.png"/><Relationship Id="rId41" Type="http://schemas.openxmlformats.org/officeDocument/2006/relationships/hyperlink" Target="https://rgd.mcw.edu/wg/com-menu/poster_archive/" TargetMode="External"/><Relationship Id="rId1" Type="http://schemas.openxmlformats.org/officeDocument/2006/relationships/slideLayout" Target="../slideLayouts/slideLayout1.xml"/><Relationship Id="rId6" Type="http://schemas.openxmlformats.org/officeDocument/2006/relationships/hyperlink" Target="https://rgd.mcw.edu/" TargetMode="External"/><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29.png"/><Relationship Id="rId37" Type="http://schemas.openxmlformats.org/officeDocument/2006/relationships/image" Target="../media/image34.png"/><Relationship Id="rId40" Type="http://schemas.openxmlformats.org/officeDocument/2006/relationships/image" Target="../media/image37.png"/><Relationship Id="rId5" Type="http://schemas.openxmlformats.org/officeDocument/2006/relationships/image" Target="../media/image4.png"/><Relationship Id="rId15" Type="http://schemas.openxmlformats.org/officeDocument/2006/relationships/image" Target="../media/image13.png"/><Relationship Id="rId23" Type="http://schemas.openxmlformats.org/officeDocument/2006/relationships/image" Target="../media/image21.png"/><Relationship Id="rId28" Type="http://schemas.microsoft.com/office/2007/relationships/hdphoto" Target="../media/hdphoto1.wdp"/><Relationship Id="rId36" Type="http://schemas.openxmlformats.org/officeDocument/2006/relationships/image" Target="../media/image33.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7.png"/><Relationship Id="rId3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0BCAD574-47DD-7931-FD61-5AF63DB581D3}"/>
              </a:ext>
            </a:extLst>
          </p:cNvPr>
          <p:cNvGrpSpPr/>
          <p:nvPr/>
        </p:nvGrpSpPr>
        <p:grpSpPr>
          <a:xfrm>
            <a:off x="388812" y="281890"/>
            <a:ext cx="30311977" cy="40584220"/>
            <a:chOff x="388812" y="281890"/>
            <a:chExt cx="30311977" cy="40584220"/>
          </a:xfrm>
        </p:grpSpPr>
        <p:grpSp>
          <p:nvGrpSpPr>
            <p:cNvPr id="128" name="Group 127">
              <a:extLst>
                <a:ext uri="{FF2B5EF4-FFF2-40B4-BE49-F238E27FC236}">
                  <a16:creationId xmlns:a16="http://schemas.microsoft.com/office/drawing/2014/main" id="{38089ADF-72C5-A51E-E6FF-74737FCCB84A}"/>
                </a:ext>
              </a:extLst>
            </p:cNvPr>
            <p:cNvGrpSpPr/>
            <p:nvPr/>
          </p:nvGrpSpPr>
          <p:grpSpPr>
            <a:xfrm>
              <a:off x="14684580" y="13073739"/>
              <a:ext cx="3858359" cy="4500683"/>
              <a:chOff x="14732017" y="13075314"/>
              <a:chExt cx="3858359" cy="4500683"/>
            </a:xfrm>
          </p:grpSpPr>
          <p:sp>
            <p:nvSpPr>
              <p:cNvPr id="127" name="TextBox 126">
                <a:extLst>
                  <a:ext uri="{FF2B5EF4-FFF2-40B4-BE49-F238E27FC236}">
                    <a16:creationId xmlns:a16="http://schemas.microsoft.com/office/drawing/2014/main" id="{3BDF23F9-3013-89EC-4FC1-498B2CE0095F}"/>
                  </a:ext>
                </a:extLst>
              </p:cNvPr>
              <p:cNvSpPr txBox="1"/>
              <p:nvPr/>
            </p:nvSpPr>
            <p:spPr>
              <a:xfrm>
                <a:off x="16496562" y="15821671"/>
                <a:ext cx="2093814" cy="1754326"/>
              </a:xfrm>
              <a:prstGeom prst="rect">
                <a:avLst/>
              </a:prstGeom>
              <a:noFill/>
            </p:spPr>
            <p:txBody>
              <a:bodyPr wrap="square" rtlCol="0">
                <a:spAutoFit/>
              </a:bodyPr>
              <a:lstStyle/>
              <a:p>
                <a:pPr algn="just"/>
                <a:r>
                  <a:rPr lang="en-US" sz="1800" dirty="0">
                    <a:solidFill>
                      <a:schemeClr val="bg1"/>
                    </a:solidFill>
                  </a:rPr>
                  <a:t>based annotations</a:t>
                </a:r>
                <a:r>
                  <a:rPr lang="en-US" sz="1800" dirty="0"/>
                  <a:t> are not proof of an association in that species but are meant to serve as pointers.</a:t>
                </a:r>
              </a:p>
            </p:txBody>
          </p:sp>
          <p:sp>
            <p:nvSpPr>
              <p:cNvPr id="120" name="TextBox 119">
                <a:extLst>
                  <a:ext uri="{FF2B5EF4-FFF2-40B4-BE49-F238E27FC236}">
                    <a16:creationId xmlns:a16="http://schemas.microsoft.com/office/drawing/2014/main" id="{FEB9BEF9-DD54-68BD-BA1C-0BAF43E38D04}"/>
                  </a:ext>
                </a:extLst>
              </p:cNvPr>
              <p:cNvSpPr txBox="1"/>
              <p:nvPr/>
            </p:nvSpPr>
            <p:spPr>
              <a:xfrm>
                <a:off x="14732017" y="13075314"/>
                <a:ext cx="3858359" cy="3416320"/>
              </a:xfrm>
              <a:prstGeom prst="rect">
                <a:avLst/>
              </a:prstGeom>
              <a:noFill/>
            </p:spPr>
            <p:txBody>
              <a:bodyPr wrap="square" rtlCol="0">
                <a:spAutoFit/>
              </a:bodyPr>
              <a:lstStyle/>
              <a:p>
                <a:pPr algn="just"/>
                <a:r>
                  <a:rPr lang="en-US" sz="1800" dirty="0"/>
                  <a:t>Each gene page provides links to orthologous genes in the other RGD species. Here the gene pages for human, rat and mouse arylsulfatase B genes are shown. Where there are experimental annotations for disease, pathway, and/or gene ontology in one species, analogous annotations are assigned to genes in other species based on orthology. These ortholog-based annotations</a:t>
                </a:r>
                <a:r>
                  <a:rPr lang="en-US" sz="1800" dirty="0">
                    <a:solidFill>
                      <a:schemeClr val="bg1"/>
                    </a:solidFill>
                  </a:rPr>
                  <a:t> are</a:t>
                </a:r>
              </a:p>
            </p:txBody>
          </p:sp>
        </p:grpSp>
        <p:pic>
          <p:nvPicPr>
            <p:cNvPr id="11" name="Picture 10">
              <a:extLst>
                <a:ext uri="{FF2B5EF4-FFF2-40B4-BE49-F238E27FC236}">
                  <a16:creationId xmlns:a16="http://schemas.microsoft.com/office/drawing/2014/main" id="{042D03CB-76DC-EF73-69E2-B0AC60A203F4}"/>
                </a:ext>
              </a:extLst>
            </p:cNvPr>
            <p:cNvPicPr>
              <a:picLocks noChangeAspect="1"/>
            </p:cNvPicPr>
            <p:nvPr/>
          </p:nvPicPr>
          <p:blipFill>
            <a:blip r:embed="rId2"/>
            <a:stretch>
              <a:fillRect/>
            </a:stretch>
          </p:blipFill>
          <p:spPr>
            <a:xfrm>
              <a:off x="17392728" y="4210409"/>
              <a:ext cx="9344968" cy="7017191"/>
            </a:xfrm>
            <a:prstGeom prst="rect">
              <a:avLst/>
            </a:prstGeom>
            <a:ln w="19050">
              <a:solidFill>
                <a:schemeClr val="tx1"/>
              </a:solidFill>
            </a:ln>
          </p:spPr>
        </p:pic>
        <p:sp>
          <p:nvSpPr>
            <p:cNvPr id="43" name="TextBox 42">
              <a:extLst>
                <a:ext uri="{FF2B5EF4-FFF2-40B4-BE49-F238E27FC236}">
                  <a16:creationId xmlns:a16="http://schemas.microsoft.com/office/drawing/2014/main" id="{8AD5D184-866F-0124-7944-0F5EC35B2344}"/>
                </a:ext>
              </a:extLst>
            </p:cNvPr>
            <p:cNvSpPr txBox="1"/>
            <p:nvPr/>
          </p:nvSpPr>
          <p:spPr>
            <a:xfrm>
              <a:off x="18935420" y="4716846"/>
              <a:ext cx="2837636" cy="400110"/>
            </a:xfrm>
            <a:prstGeom prst="rect">
              <a:avLst/>
            </a:prstGeom>
            <a:noFill/>
          </p:spPr>
          <p:txBody>
            <a:bodyPr wrap="none" rtlCol="0">
              <a:spAutoFit/>
            </a:bodyPr>
            <a:lstStyle/>
            <a:p>
              <a:r>
                <a:rPr lang="en-US" sz="2000" dirty="0">
                  <a:solidFill>
                    <a:srgbClr val="FF0000"/>
                  </a:solidFill>
                </a:rPr>
                <a:t>mucopolysaccharidosis</a:t>
              </a:r>
            </a:p>
          </p:txBody>
        </p:sp>
        <p:grpSp>
          <p:nvGrpSpPr>
            <p:cNvPr id="4" name="Group 3">
              <a:extLst>
                <a:ext uri="{FF2B5EF4-FFF2-40B4-BE49-F238E27FC236}">
                  <a16:creationId xmlns:a16="http://schemas.microsoft.com/office/drawing/2014/main" id="{6330DF4F-6F43-FBA4-666F-9C1D6A1673CF}"/>
                </a:ext>
              </a:extLst>
            </p:cNvPr>
            <p:cNvGrpSpPr/>
            <p:nvPr/>
          </p:nvGrpSpPr>
          <p:grpSpPr>
            <a:xfrm>
              <a:off x="26810528" y="679191"/>
              <a:ext cx="3890260" cy="1668371"/>
              <a:chOff x="26857966" y="486290"/>
              <a:chExt cx="3890260" cy="1668371"/>
            </a:xfrm>
          </p:grpSpPr>
          <p:pic>
            <p:nvPicPr>
              <p:cNvPr id="5" name="Picture 4" descr="A black and white drawing of a heart and a heartbeat&#10;&#10;Description automatically generated">
                <a:extLst>
                  <a:ext uri="{FF2B5EF4-FFF2-40B4-BE49-F238E27FC236}">
                    <a16:creationId xmlns:a16="http://schemas.microsoft.com/office/drawing/2014/main" id="{505A5AB4-EB64-5BA4-96BD-2600BA3A7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7966" y="486290"/>
                <a:ext cx="1783738" cy="1668371"/>
              </a:xfrm>
              <a:prstGeom prst="rect">
                <a:avLst/>
              </a:prstGeom>
            </p:spPr>
          </p:pic>
          <p:pic>
            <p:nvPicPr>
              <p:cNvPr id="6" name="Picture 5" descr="A logo for a medical college&#10;&#10;Description automatically generated">
                <a:extLst>
                  <a:ext uri="{FF2B5EF4-FFF2-40B4-BE49-F238E27FC236}">
                    <a16:creationId xmlns:a16="http://schemas.microsoft.com/office/drawing/2014/main" id="{BB7A043F-2E09-2495-8BB0-EFB817D37C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1844" y="486290"/>
                <a:ext cx="2096382" cy="1668371"/>
              </a:xfrm>
              <a:prstGeom prst="rect">
                <a:avLst/>
              </a:prstGeom>
            </p:spPr>
          </p:pic>
        </p:grpSp>
        <p:sp>
          <p:nvSpPr>
            <p:cNvPr id="7" name="TextBox 6">
              <a:extLst>
                <a:ext uri="{FF2B5EF4-FFF2-40B4-BE49-F238E27FC236}">
                  <a16:creationId xmlns:a16="http://schemas.microsoft.com/office/drawing/2014/main" id="{0EE1C00A-E328-E9CD-F41C-FB156E171EDA}"/>
                </a:ext>
              </a:extLst>
            </p:cNvPr>
            <p:cNvSpPr txBox="1"/>
            <p:nvPr/>
          </p:nvSpPr>
          <p:spPr>
            <a:xfrm>
              <a:off x="4451649" y="281890"/>
              <a:ext cx="22091428" cy="1015663"/>
            </a:xfrm>
            <a:prstGeom prst="rect">
              <a:avLst/>
            </a:prstGeom>
            <a:noFill/>
          </p:spPr>
          <p:txBody>
            <a:bodyPr wrap="square" rtlCol="0">
              <a:spAutoFit/>
            </a:bodyPr>
            <a:lstStyle/>
            <a:p>
              <a:pPr algn="ctr"/>
              <a:r>
                <a:rPr lang="en-US" sz="6000" kern="100" dirty="0">
                  <a:latin typeface="Arial" panose="020B0604020202020204" pitchFamily="34" charset="0"/>
                  <a:ea typeface="Calibri" panose="020F0502020204030204" pitchFamily="34" charset="0"/>
                  <a:cs typeface="Times New Roman" panose="02020603050405020304" pitchFamily="18" charset="0"/>
                </a:rPr>
                <a:t>RGD: Functional and Comparative Genomics Resources for Dog</a:t>
              </a:r>
            </a:p>
          </p:txBody>
        </p:sp>
        <p:sp>
          <p:nvSpPr>
            <p:cNvPr id="8" name="Text Box 5">
              <a:extLst>
                <a:ext uri="{FF2B5EF4-FFF2-40B4-BE49-F238E27FC236}">
                  <a16:creationId xmlns:a16="http://schemas.microsoft.com/office/drawing/2014/main" id="{8A076597-AF13-6540-9375-7FAB283F3AC3}"/>
                </a:ext>
              </a:extLst>
            </p:cNvPr>
            <p:cNvSpPr txBox="1">
              <a:spLocks noChangeArrowheads="1"/>
            </p:cNvSpPr>
            <p:nvPr/>
          </p:nvSpPr>
          <p:spPr bwMode="auto">
            <a:xfrm>
              <a:off x="4147933" y="1502265"/>
              <a:ext cx="22698861" cy="119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280" tIns="44642" rIns="89280" bIns="44642">
              <a:spAutoFit/>
            </a:bodyPr>
            <a:lstStyle>
              <a:lvl1pPr defTabSz="5486400" eaLnBrk="0" hangingPunct="0">
                <a:defRPr sz="8600">
                  <a:solidFill>
                    <a:schemeClr val="tx1"/>
                  </a:solidFill>
                  <a:latin typeface="Arial" charset="0"/>
                </a:defRPr>
              </a:lvl1pPr>
              <a:lvl2pPr marL="742950" indent="-285750" defTabSz="5486400" eaLnBrk="0" hangingPunct="0">
                <a:defRPr sz="8600">
                  <a:solidFill>
                    <a:schemeClr val="tx1"/>
                  </a:solidFill>
                  <a:latin typeface="Arial" charset="0"/>
                </a:defRPr>
              </a:lvl2pPr>
              <a:lvl3pPr marL="1143000" indent="-228600" defTabSz="5486400" eaLnBrk="0" hangingPunct="0">
                <a:defRPr sz="8600">
                  <a:solidFill>
                    <a:schemeClr val="tx1"/>
                  </a:solidFill>
                  <a:latin typeface="Arial" charset="0"/>
                </a:defRPr>
              </a:lvl3pPr>
              <a:lvl4pPr marL="1600200" indent="-228600" defTabSz="5486400" eaLnBrk="0" hangingPunct="0">
                <a:defRPr sz="8600">
                  <a:solidFill>
                    <a:schemeClr val="tx1"/>
                  </a:solidFill>
                  <a:latin typeface="Arial" charset="0"/>
                </a:defRPr>
              </a:lvl4pPr>
              <a:lvl5pPr marL="2057400" indent="-228600" defTabSz="5486400" eaLnBrk="0" hangingPunct="0">
                <a:defRPr sz="8600">
                  <a:solidFill>
                    <a:schemeClr val="tx1"/>
                  </a:solidFill>
                  <a:latin typeface="Arial" charset="0"/>
                </a:defRPr>
              </a:lvl5pPr>
              <a:lvl6pPr marL="2514600" indent="-228600" defTabSz="5486400" eaLnBrk="0" fontAlgn="base" hangingPunct="0">
                <a:spcBef>
                  <a:spcPct val="0"/>
                </a:spcBef>
                <a:spcAft>
                  <a:spcPct val="0"/>
                </a:spcAft>
                <a:defRPr sz="8600">
                  <a:solidFill>
                    <a:schemeClr val="tx1"/>
                  </a:solidFill>
                  <a:latin typeface="Arial" charset="0"/>
                </a:defRPr>
              </a:lvl6pPr>
              <a:lvl7pPr marL="2971800" indent="-228600" defTabSz="5486400" eaLnBrk="0" fontAlgn="base" hangingPunct="0">
                <a:spcBef>
                  <a:spcPct val="0"/>
                </a:spcBef>
                <a:spcAft>
                  <a:spcPct val="0"/>
                </a:spcAft>
                <a:defRPr sz="8600">
                  <a:solidFill>
                    <a:schemeClr val="tx1"/>
                  </a:solidFill>
                  <a:latin typeface="Arial" charset="0"/>
                </a:defRPr>
              </a:lvl7pPr>
              <a:lvl8pPr marL="3429000" indent="-228600" defTabSz="5486400" eaLnBrk="0" fontAlgn="base" hangingPunct="0">
                <a:spcBef>
                  <a:spcPct val="0"/>
                </a:spcBef>
                <a:spcAft>
                  <a:spcPct val="0"/>
                </a:spcAft>
                <a:defRPr sz="8600">
                  <a:solidFill>
                    <a:schemeClr val="tx1"/>
                  </a:solidFill>
                  <a:latin typeface="Arial" charset="0"/>
                </a:defRPr>
              </a:lvl8pPr>
              <a:lvl9pPr marL="3886200" indent="-228600" defTabSz="5486400" eaLnBrk="0" fontAlgn="base" hangingPunct="0">
                <a:spcBef>
                  <a:spcPct val="0"/>
                </a:spcBef>
                <a:spcAft>
                  <a:spcPct val="0"/>
                </a:spcAft>
                <a:defRPr sz="8600">
                  <a:solidFill>
                    <a:schemeClr val="tx1"/>
                  </a:solidFill>
                  <a:latin typeface="Arial" charset="0"/>
                </a:defRPr>
              </a:lvl9pPr>
            </a:lstStyle>
            <a:p>
              <a:pPr algn="ctr">
                <a:spcAft>
                  <a:spcPts val="1200"/>
                </a:spcAft>
              </a:pPr>
              <a:r>
                <a:rPr lang="en-US" sz="2000" u="sng" kern="0" dirty="0">
                  <a:solidFill>
                    <a:srgbClr val="000000"/>
                  </a:solidFill>
                  <a:latin typeface="Arial" panose="020B0604020202020204" pitchFamily="34" charset="0"/>
                  <a:ea typeface="Times New Roman" panose="02020603050405020304" pitchFamily="18" charset="0"/>
                  <a:cs typeface="Arial" panose="020B0604020202020204" pitchFamily="34" charset="0"/>
                </a:rPr>
                <a:t>Jennifer R Smith</a:t>
              </a:r>
              <a:r>
                <a:rPr lang="en-US" sz="2000" kern="0" baseline="30000" dirty="0">
                  <a:solidFill>
                    <a:srgbClr val="000000"/>
                  </a:solidFill>
                  <a:latin typeface="Arial" panose="020B0604020202020204" pitchFamily="34" charset="0"/>
                  <a:ea typeface="Times New Roman" panose="02020603050405020304" pitchFamily="18" charset="0"/>
                  <a:cs typeface="Arial" panose="020B0604020202020204" pitchFamily="34" charset="0"/>
                </a:rPr>
                <a:t>1</a:t>
              </a:r>
              <a:r>
                <a:rPr lang="en-US" sz="2000" kern="0" dirty="0">
                  <a:solidFill>
                    <a:srgbClr val="000000"/>
                  </a:solidFill>
                  <a:latin typeface="Arial" panose="020B0604020202020204" pitchFamily="34" charset="0"/>
                  <a:ea typeface="Times New Roman" panose="02020603050405020304" pitchFamily="18" charset="0"/>
                  <a:cs typeface="Arial" panose="020B0604020202020204" pitchFamily="34" charset="0"/>
                </a:rPr>
                <a:t>, </a:t>
              </a:r>
              <a:r>
                <a:rPr lang="en-US" sz="2000" dirty="0">
                  <a:effectLst/>
                  <a:latin typeface="Arial" panose="020B0604020202020204" pitchFamily="34" charset="0"/>
                  <a:ea typeface="Calibri" panose="020F0502020204030204" pitchFamily="34" charset="0"/>
                </a:rPr>
                <a:t>Stanley JF Laulederkind</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G Thomas Hayman</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Shur-Jen Wang</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Monika Tutaj</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Mary L Kaldunski</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Mahima Vedi</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Wendy M Demos</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Marek A Tutaj</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Jyothi Thota</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Logan Lamers</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Adam C Gibson</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Akhilanand Kundurthi</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Varun Reddy Gollapally</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Kent C Brodie</a:t>
              </a:r>
              <a:r>
                <a:rPr lang="en-US" sz="2000" baseline="30000" dirty="0">
                  <a:effectLst/>
                  <a:latin typeface="Arial" panose="020B0604020202020204" pitchFamily="34" charset="0"/>
                  <a:ea typeface="Calibri" panose="020F0502020204030204" pitchFamily="34" charset="0"/>
                </a:rPr>
                <a:t>2</a:t>
              </a:r>
              <a:r>
                <a:rPr lang="en-US" sz="2000" dirty="0">
                  <a:effectLst/>
                  <a:latin typeface="Arial" panose="020B0604020202020204" pitchFamily="34" charset="0"/>
                  <a:ea typeface="Calibri" panose="020F0502020204030204" pitchFamily="34" charset="0"/>
                </a:rPr>
                <a:t>, Stacy Zacher</a:t>
              </a:r>
              <a:r>
                <a:rPr lang="en-US" sz="2000" baseline="30000" dirty="0">
                  <a:effectLst/>
                  <a:latin typeface="Arial" panose="020B0604020202020204" pitchFamily="34" charset="0"/>
                  <a:ea typeface="Calibri" panose="020F0502020204030204" pitchFamily="34" charset="0"/>
                </a:rPr>
                <a:t>3</a:t>
              </a:r>
              <a:r>
                <a:rPr lang="en-US" sz="2000" dirty="0">
                  <a:effectLst/>
                  <a:latin typeface="Arial" panose="020B0604020202020204" pitchFamily="34" charset="0"/>
                  <a:ea typeface="Calibri" panose="020F0502020204030204" pitchFamily="34" charset="0"/>
                </a:rPr>
                <a:t>, Jeffrey L De Pons</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Melinda R Dwinell</a:t>
              </a:r>
              <a:r>
                <a:rPr lang="en-US" sz="2000" baseline="30000" dirty="0">
                  <a:effectLst/>
                  <a:latin typeface="Arial" panose="020B0604020202020204" pitchFamily="34" charset="0"/>
                  <a:ea typeface="Calibri" panose="020F0502020204030204" pitchFamily="34" charset="0"/>
                </a:rPr>
                <a:t>1</a:t>
              </a:r>
              <a:r>
                <a:rPr lang="en-US" sz="2000" dirty="0">
                  <a:effectLst/>
                  <a:latin typeface="Arial" panose="020B0604020202020204" pitchFamily="34" charset="0"/>
                  <a:ea typeface="Calibri" panose="020F0502020204030204" pitchFamily="34" charset="0"/>
                </a:rPr>
                <a:t>, Anne E Kwitek</a:t>
              </a:r>
              <a:r>
                <a:rPr lang="en-US" sz="2000" baseline="30000" dirty="0">
                  <a:effectLst/>
                  <a:latin typeface="Arial" panose="020B0604020202020204" pitchFamily="34" charset="0"/>
                  <a:ea typeface="Calibri" panose="020F0502020204030204" pitchFamily="34" charset="0"/>
                </a:rPr>
                <a:t>1</a:t>
              </a:r>
              <a:endParaRPr lang="en-US" sz="2000" kern="100" dirty="0">
                <a:latin typeface="Arial" panose="020B0604020202020204" pitchFamily="34" charset="0"/>
                <a:ea typeface="Calibri" panose="020F0502020204030204" pitchFamily="34" charset="0"/>
                <a:cs typeface="Times New Roman" panose="02020603050405020304" pitchFamily="18" charset="0"/>
              </a:endParaRPr>
            </a:p>
            <a:p>
              <a:pPr algn="ctr"/>
              <a:r>
                <a:rPr lang="en-US" sz="2000" i="1" kern="0" baseline="30000" dirty="0">
                  <a:solidFill>
                    <a:srgbClr val="000000"/>
                  </a:solidFill>
                  <a:latin typeface="Arial" panose="020B0604020202020204" pitchFamily="34" charset="0"/>
                  <a:ea typeface="Times New Roman" panose="02020603050405020304" pitchFamily="18" charset="0"/>
                  <a:cs typeface="Arial" panose="020B0604020202020204" pitchFamily="34" charset="0"/>
                </a:rPr>
                <a:t>1</a:t>
              </a:r>
              <a:r>
                <a:rPr lang="en-US" sz="2000" i="1" kern="0" dirty="0">
                  <a:solidFill>
                    <a:srgbClr val="000000"/>
                  </a:solidFill>
                  <a:latin typeface="Arial" panose="020B0604020202020204" pitchFamily="34" charset="0"/>
                  <a:ea typeface="Times New Roman" panose="02020603050405020304" pitchFamily="18" charset="0"/>
                  <a:cs typeface="Arial" panose="020B0604020202020204" pitchFamily="34" charset="0"/>
                </a:rPr>
                <a:t>Rat Genome Database, Department of Physiology, </a:t>
              </a:r>
              <a:r>
                <a:rPr lang="en-US" sz="2000" i="1" kern="0" baseline="30000" dirty="0">
                  <a:solidFill>
                    <a:srgbClr val="000000"/>
                  </a:solidFill>
                  <a:latin typeface="Arial" panose="020B0604020202020204" pitchFamily="34" charset="0"/>
                  <a:ea typeface="Times New Roman" panose="02020603050405020304" pitchFamily="18" charset="0"/>
                  <a:cs typeface="Arial" panose="020B0604020202020204" pitchFamily="34" charset="0"/>
                </a:rPr>
                <a:t>2</a:t>
              </a:r>
              <a:r>
                <a:rPr lang="en-US" sz="2000" i="1" kern="0" dirty="0">
                  <a:solidFill>
                    <a:srgbClr val="000000"/>
                  </a:solidFill>
                  <a:latin typeface="Arial" panose="020B0604020202020204" pitchFamily="34" charset="0"/>
                  <a:ea typeface="Times New Roman" panose="02020603050405020304" pitchFamily="18" charset="0"/>
                  <a:cs typeface="Arial" panose="020B0604020202020204" pitchFamily="34" charset="0"/>
                </a:rPr>
                <a:t>Clinical and Translational Science Institute, </a:t>
              </a:r>
              <a:r>
                <a:rPr lang="en-US" sz="2000" i="1" kern="0" baseline="30000" dirty="0">
                  <a:solidFill>
                    <a:srgbClr val="000000"/>
                  </a:solidFill>
                  <a:latin typeface="Arial" panose="020B0604020202020204" pitchFamily="34" charset="0"/>
                  <a:ea typeface="Times New Roman" panose="02020603050405020304" pitchFamily="18" charset="0"/>
                  <a:cs typeface="Arial" panose="020B0604020202020204" pitchFamily="34" charset="0"/>
                </a:rPr>
                <a:t>3</a:t>
              </a:r>
              <a:r>
                <a:rPr lang="en-US" sz="2000" i="1" kern="0" dirty="0">
                  <a:solidFill>
                    <a:srgbClr val="000000"/>
                  </a:solidFill>
                  <a:latin typeface="Arial" panose="020B0604020202020204" pitchFamily="34" charset="0"/>
                  <a:ea typeface="Times New Roman" panose="02020603050405020304" pitchFamily="18" charset="0"/>
                  <a:cs typeface="Arial" panose="020B0604020202020204" pitchFamily="34" charset="0"/>
                </a:rPr>
                <a:t>Finance and Administration, Medical College of Wisconsin, Milwaukee, WI, USA.</a:t>
              </a:r>
              <a:endParaRPr lang="en-US" sz="2000" i="1" kern="100" dirty="0">
                <a:latin typeface="Arial" panose="020B060402020202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667F9699-1A3B-7341-E85D-DDDB45E08C5B}"/>
                </a:ext>
              </a:extLst>
            </p:cNvPr>
            <p:cNvSpPr txBox="1"/>
            <p:nvPr/>
          </p:nvSpPr>
          <p:spPr>
            <a:xfrm>
              <a:off x="16499452" y="40158224"/>
              <a:ext cx="14123364" cy="707886"/>
            </a:xfrm>
            <a:prstGeom prst="rect">
              <a:avLst/>
            </a:prstGeom>
            <a:solidFill>
              <a:schemeClr val="bg1"/>
            </a:solidFill>
            <a:ln w="44450">
              <a:solidFill>
                <a:schemeClr val="accent1">
                  <a:lumMod val="50000"/>
                </a:schemeClr>
              </a:solidFill>
            </a:ln>
          </p:spPr>
          <p:txBody>
            <a:bodyPr wrap="square" rtlCol="0">
              <a:spAutoFit/>
            </a:bodyPr>
            <a:lstStyle/>
            <a:p>
              <a:pPr algn="ctr"/>
              <a:r>
                <a:rPr lang="en-US" sz="2000" b="1" dirty="0">
                  <a:solidFill>
                    <a:schemeClr val="accent1">
                      <a:lumMod val="50000"/>
                    </a:schemeClr>
                  </a:solidFill>
                </a:rPr>
                <a:t>RGD is funded by the National Heart, Lung, and Blood Institute (NHLBI; R01HL064541), and  the National Human Genome Research Institute (NHGRI) as part of the Alliance of Genome Resources (U24HG010859).</a:t>
              </a:r>
            </a:p>
          </p:txBody>
        </p:sp>
        <p:pic>
          <p:nvPicPr>
            <p:cNvPr id="23" name="Picture 22" descr="A dog and rat with a tennis ball in its mouth&#10;&#10;Description automatically generated">
              <a:extLst>
                <a:ext uri="{FF2B5EF4-FFF2-40B4-BE49-F238E27FC236}">
                  <a16:creationId xmlns:a16="http://schemas.microsoft.com/office/drawing/2014/main" id="{C137E1B0-6280-7D79-3B60-DCACB86CD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828" y="446335"/>
              <a:ext cx="3541589" cy="2808308"/>
            </a:xfrm>
            <a:prstGeom prst="rect">
              <a:avLst/>
            </a:prstGeom>
          </p:spPr>
        </p:pic>
        <p:sp>
          <p:nvSpPr>
            <p:cNvPr id="3" name="TextBox 2">
              <a:extLst>
                <a:ext uri="{FF2B5EF4-FFF2-40B4-BE49-F238E27FC236}">
                  <a16:creationId xmlns:a16="http://schemas.microsoft.com/office/drawing/2014/main" id="{CB08231B-1E45-137C-FE71-DD1DB2E1EFEC}"/>
                </a:ext>
              </a:extLst>
            </p:cNvPr>
            <p:cNvSpPr txBox="1"/>
            <p:nvPr/>
          </p:nvSpPr>
          <p:spPr>
            <a:xfrm>
              <a:off x="491828" y="3977890"/>
              <a:ext cx="9512829" cy="7478970"/>
            </a:xfrm>
            <a:prstGeom prst="rect">
              <a:avLst/>
            </a:prstGeom>
            <a:noFill/>
          </p:spPr>
          <p:txBody>
            <a:bodyPr wrap="square" rtlCol="0">
              <a:spAutoFit/>
            </a:bodyPr>
            <a:lstStyle/>
            <a:p>
              <a:pPr marL="0" marR="0" algn="just">
                <a:spcBef>
                  <a:spcPts val="0"/>
                </a:spcBef>
                <a:spcAft>
                  <a:spcPts val="0"/>
                </a:spcAft>
              </a:pPr>
              <a:r>
                <a:rPr lang="en-US" sz="2000" dirty="0">
                  <a:effectLst/>
                  <a:latin typeface="Arial" panose="020B0604020202020204" pitchFamily="34" charset="0"/>
                  <a:ea typeface="Calibri" panose="020F0502020204030204" pitchFamily="34" charset="0"/>
                  <a:cs typeface="Times New Roman" panose="02020603050405020304" pitchFamily="18" charset="0"/>
                </a:rPr>
                <a:t>RGD (</a:t>
              </a:r>
              <a:r>
                <a:rPr lang="en-US" sz="20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6" tooltip="RGD Home Page"/>
                </a:rPr>
                <a:t>https://rgd.mcw.edu</a:t>
              </a:r>
              <a:r>
                <a:rPr lang="en-US" sz="2000" dirty="0">
                  <a:effectLst/>
                  <a:latin typeface="Arial" panose="020B0604020202020204" pitchFamily="34" charset="0"/>
                  <a:ea typeface="Calibri" panose="020F0502020204030204" pitchFamily="34" charset="0"/>
                  <a:cs typeface="Times New Roman" panose="02020603050405020304" pitchFamily="18" charset="0"/>
                </a:rPr>
                <a:t>) is a multispecies knowledgebase integrating data for ten mammalian species: dog, human, rat, mouse, chinchilla, bonobo, pig, 13-lined ground squirrel, green monkey and naked mole-rat. Dog (</a:t>
              </a:r>
              <a:r>
                <a:rPr lang="en-US" sz="2000" i="1" dirty="0">
                  <a:effectLst/>
                  <a:latin typeface="Arial" panose="020B0604020202020204" pitchFamily="34" charset="0"/>
                  <a:ea typeface="Calibri" panose="020F0502020204030204" pitchFamily="34" charset="0"/>
                  <a:cs typeface="Times New Roman" panose="02020603050405020304" pitchFamily="18" charset="0"/>
                </a:rPr>
                <a:t>Canis lupus </a:t>
              </a:r>
              <a:r>
                <a:rPr lang="en-US" sz="2000" i="1" dirty="0" err="1">
                  <a:effectLst/>
                  <a:latin typeface="Arial" panose="020B0604020202020204" pitchFamily="34" charset="0"/>
                  <a:ea typeface="Calibri" panose="020F0502020204030204" pitchFamily="34" charset="0"/>
                  <a:cs typeface="Times New Roman" panose="02020603050405020304" pitchFamily="18" charset="0"/>
                </a:rPr>
                <a:t>familiaris</a:t>
              </a:r>
              <a:r>
                <a:rPr lang="en-US" sz="2000" dirty="0">
                  <a:effectLst/>
                  <a:latin typeface="Arial" panose="020B0604020202020204" pitchFamily="34" charset="0"/>
                  <a:ea typeface="Calibri" panose="020F0502020204030204" pitchFamily="34" charset="0"/>
                  <a:cs typeface="Times New Roman" panose="02020603050405020304" pitchFamily="18" charset="0"/>
                </a:rPr>
                <a:t>) is an important subject of research, both as a model for human disease and in its own right because of its status as a companion and working animal. As such, RGD’s coverage of dog genomic data, and the representation of dog data in RGD’s suite of comparative genomics analysis tools are being expanded. Multiple dog assemblies as well as orthology data between dog and other species are being added to RGD’s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JBrowse</a:t>
              </a:r>
              <a:r>
                <a:rPr lang="en-US" sz="2000" dirty="0">
                  <a:effectLst/>
                  <a:latin typeface="Arial" panose="020B0604020202020204" pitchFamily="34" charset="0"/>
                  <a:ea typeface="Calibri" panose="020F0502020204030204" pitchFamily="34" charset="0"/>
                  <a:cs typeface="Times New Roman" panose="02020603050405020304" pitchFamily="18" charset="0"/>
                </a:rPr>
                <a:t> 2 genome browser to allow direct intra- and inter-species comparisons. RGD’s unique Virtual Comparative Map (</a:t>
              </a:r>
              <a:r>
                <a:rPr lang="en-US" sz="2000" dirty="0" err="1">
                  <a:effectLst/>
                  <a:latin typeface="Arial" panose="020B0604020202020204" pitchFamily="34" charset="0"/>
                  <a:ea typeface="Calibri" panose="020F0502020204030204" pitchFamily="34" charset="0"/>
                  <a:cs typeface="Times New Roman" panose="02020603050405020304" pitchFamily="18" charset="0"/>
                </a:rPr>
                <a:t>VCMap</a:t>
              </a:r>
              <a:r>
                <a:rPr lang="en-US" sz="2000" dirty="0">
                  <a:effectLst/>
                  <a:latin typeface="Arial" panose="020B0604020202020204" pitchFamily="34" charset="0"/>
                  <a:ea typeface="Calibri" panose="020F0502020204030204" pitchFamily="34" charset="0"/>
                  <a:cs typeface="Times New Roman" panose="02020603050405020304" pitchFamily="18" charset="0"/>
                </a:rPr>
                <a:t>) tool will now provide interactive views of synteny between human and dog, rat, mouse, pig, bonobo and green monkey. The Variant Visualizer tool houses variant data across 75 categories, encompassing purebred, mixed breed and wolf samples from the Dog 1000 Genomes Project, as well as consolidated data from the European Variation Archive (EVA). Functional information contained in Disease, Pathway and Gene Ontology annotations to genes are provided. Some annotations are derived from dog-specific curation, for example from the Online Mendelian Inheritance in Animals database. A substantial number of annotations are assigned based on orthology between dog genes and those in other species, leveraging the rich resource of human, rat and other species' data available at RGD. In the future, RGD would like to partner with researchers who could submit functional, disease, phenotype, and/or variant data to the database to further enhance the resource both for dog researchers and for those interested in comparative and translational studies.</a:t>
              </a:r>
            </a:p>
          </p:txBody>
        </p:sp>
        <p:sp>
          <p:nvSpPr>
            <p:cNvPr id="9" name="TextBox 8">
              <a:extLst>
                <a:ext uri="{FF2B5EF4-FFF2-40B4-BE49-F238E27FC236}">
                  <a16:creationId xmlns:a16="http://schemas.microsoft.com/office/drawing/2014/main" id="{CD8CBD05-4212-F043-9943-48DAA63B5482}"/>
                </a:ext>
              </a:extLst>
            </p:cNvPr>
            <p:cNvSpPr txBox="1"/>
            <p:nvPr/>
          </p:nvSpPr>
          <p:spPr>
            <a:xfrm>
              <a:off x="491828" y="3604333"/>
              <a:ext cx="195369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Abstract</a:t>
              </a:r>
              <a:r>
                <a:rPr lang="en-US" sz="2400" dirty="0">
                  <a:latin typeface="Arial" panose="020B0604020202020204" pitchFamily="34" charset="0"/>
                  <a:cs typeface="Arial" panose="020B0604020202020204" pitchFamily="34" charset="0"/>
                </a:rPr>
                <a:t>:</a:t>
              </a:r>
            </a:p>
          </p:txBody>
        </p:sp>
        <p:pic>
          <p:nvPicPr>
            <p:cNvPr id="13" name="Picture 12">
              <a:extLst>
                <a:ext uri="{FF2B5EF4-FFF2-40B4-BE49-F238E27FC236}">
                  <a16:creationId xmlns:a16="http://schemas.microsoft.com/office/drawing/2014/main" id="{AD54D927-DE47-B95C-5AA1-A0940853B031}"/>
                </a:ext>
              </a:extLst>
            </p:cNvPr>
            <p:cNvPicPr>
              <a:picLocks noChangeAspect="1"/>
            </p:cNvPicPr>
            <p:nvPr/>
          </p:nvPicPr>
          <p:blipFill rotWithShape="1">
            <a:blip r:embed="rId7"/>
            <a:srcRect l="2124" r="3451" b="16217"/>
            <a:stretch/>
          </p:blipFill>
          <p:spPr>
            <a:xfrm>
              <a:off x="22791913" y="6943430"/>
              <a:ext cx="7830903" cy="4341940"/>
            </a:xfrm>
            <a:prstGeom prst="rect">
              <a:avLst/>
            </a:prstGeom>
            <a:ln w="19050">
              <a:solidFill>
                <a:schemeClr val="tx1"/>
              </a:solidFill>
            </a:ln>
          </p:spPr>
        </p:pic>
        <p:sp>
          <p:nvSpPr>
            <p:cNvPr id="30" name="Rectangle: Rounded Corners 29">
              <a:extLst>
                <a:ext uri="{FF2B5EF4-FFF2-40B4-BE49-F238E27FC236}">
                  <a16:creationId xmlns:a16="http://schemas.microsoft.com/office/drawing/2014/main" id="{05525F38-B6BC-DBE0-1652-861F65BDBC01}"/>
                </a:ext>
              </a:extLst>
            </p:cNvPr>
            <p:cNvSpPr/>
            <p:nvPr/>
          </p:nvSpPr>
          <p:spPr>
            <a:xfrm>
              <a:off x="22406511" y="5654374"/>
              <a:ext cx="575187" cy="585020"/>
            </a:xfrm>
            <a:prstGeom prst="roundRect">
              <a:avLst>
                <a:gd name="adj" fmla="val 8367"/>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92D63465-9C83-9D96-D28C-8026CB68B6A5}"/>
                </a:ext>
              </a:extLst>
            </p:cNvPr>
            <p:cNvCxnSpPr>
              <a:cxnSpLocks/>
              <a:stCxn id="30" idx="2"/>
              <a:endCxn id="13" idx="0"/>
            </p:cNvCxnSpPr>
            <p:nvPr/>
          </p:nvCxnSpPr>
          <p:spPr>
            <a:xfrm rot="16200000" flipH="1">
              <a:off x="24348717" y="4584782"/>
              <a:ext cx="704036" cy="4013260"/>
            </a:xfrm>
            <a:prstGeom prst="bentConnector3">
              <a:avLst>
                <a:gd name="adj1" fmla="val 23074"/>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0" name="Picture 99" descr="A screenshot of a computer&#10;&#10;Description automatically generated">
              <a:extLst>
                <a:ext uri="{FF2B5EF4-FFF2-40B4-BE49-F238E27FC236}">
                  <a16:creationId xmlns:a16="http://schemas.microsoft.com/office/drawing/2014/main" id="{4594A5A6-3CA8-32BE-B125-717941D127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05155" y="5586999"/>
              <a:ext cx="5934857" cy="3376302"/>
            </a:xfrm>
            <a:prstGeom prst="rect">
              <a:avLst/>
            </a:prstGeom>
            <a:ln w="19050">
              <a:solidFill>
                <a:schemeClr val="tx1"/>
              </a:solidFill>
            </a:ln>
          </p:spPr>
        </p:pic>
        <p:pic>
          <p:nvPicPr>
            <p:cNvPr id="101" name="Picture 100" descr="A screenshot of a computer&#10;&#10;Description automatically generated">
              <a:extLst>
                <a:ext uri="{FF2B5EF4-FFF2-40B4-BE49-F238E27FC236}">
                  <a16:creationId xmlns:a16="http://schemas.microsoft.com/office/drawing/2014/main" id="{E344C2DB-E7A6-90F3-6827-D089F5A0C1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15788" y="9781123"/>
              <a:ext cx="6723990" cy="2961227"/>
            </a:xfrm>
            <a:prstGeom prst="rect">
              <a:avLst/>
            </a:prstGeom>
            <a:ln w="19050">
              <a:solidFill>
                <a:schemeClr val="tx1"/>
              </a:solidFill>
            </a:ln>
          </p:spPr>
        </p:pic>
        <p:sp>
          <p:nvSpPr>
            <p:cNvPr id="110" name="TextBox 109">
              <a:extLst>
                <a:ext uri="{FF2B5EF4-FFF2-40B4-BE49-F238E27FC236}">
                  <a16:creationId xmlns:a16="http://schemas.microsoft.com/office/drawing/2014/main" id="{C353787D-5D78-FE49-EACD-360855E4B91C}"/>
                </a:ext>
              </a:extLst>
            </p:cNvPr>
            <p:cNvSpPr txBox="1"/>
            <p:nvPr/>
          </p:nvSpPr>
          <p:spPr>
            <a:xfrm>
              <a:off x="10460634" y="3964262"/>
              <a:ext cx="6876940" cy="1477328"/>
            </a:xfrm>
            <a:prstGeom prst="rect">
              <a:avLst/>
            </a:prstGeom>
            <a:noFill/>
          </p:spPr>
          <p:txBody>
            <a:bodyPr wrap="square" rtlCol="0">
              <a:spAutoFit/>
            </a:bodyPr>
            <a:lstStyle/>
            <a:p>
              <a:pPr algn="just"/>
              <a:r>
                <a:rPr lang="en-US" sz="1800" dirty="0"/>
                <a:t>RGD has multiple tools for searching and data mining but the simplest and most comprehensive is the general search at the top of most pages. Enter a gene symbo</a:t>
              </a:r>
              <a:r>
                <a:rPr lang="en-US" sz="1800" dirty="0">
                  <a:latin typeface="Arial" panose="020B0604020202020204" pitchFamily="34" charset="0"/>
                  <a:ea typeface="Calibri" panose="020F0502020204030204" pitchFamily="34" charset="0"/>
                  <a:cs typeface="Times New Roman" panose="02020603050405020304" pitchFamily="18" charset="0"/>
                </a:rPr>
                <a:t>l or name, or a keyword such as a disease name. As shown here, search results for all RGD species and datatypes are summarized in the results matrix.</a:t>
              </a:r>
              <a:endParaRPr lang="en-US" sz="1800" dirty="0"/>
            </a:p>
          </p:txBody>
        </p:sp>
        <p:sp>
          <p:nvSpPr>
            <p:cNvPr id="111" name="Rectangle: Rounded Corners 110">
              <a:extLst>
                <a:ext uri="{FF2B5EF4-FFF2-40B4-BE49-F238E27FC236}">
                  <a16:creationId xmlns:a16="http://schemas.microsoft.com/office/drawing/2014/main" id="{B644DC78-D7AA-1933-01F6-7246C6251975}"/>
                </a:ext>
              </a:extLst>
            </p:cNvPr>
            <p:cNvSpPr/>
            <p:nvPr/>
          </p:nvSpPr>
          <p:spPr>
            <a:xfrm>
              <a:off x="18863211" y="4759190"/>
              <a:ext cx="3849944" cy="344635"/>
            </a:xfrm>
            <a:prstGeom prst="roundRect">
              <a:avLst>
                <a:gd name="adj" fmla="val 8367"/>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24C636F7-AD59-AC05-445F-0171A24223DC}"/>
                </a:ext>
              </a:extLst>
            </p:cNvPr>
            <p:cNvCxnSpPr>
              <a:cxnSpLocks/>
            </p:cNvCxnSpPr>
            <p:nvPr/>
          </p:nvCxnSpPr>
          <p:spPr>
            <a:xfrm flipH="1">
              <a:off x="17021363" y="5103825"/>
              <a:ext cx="1841848" cy="113556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EB5A77B6-0E01-375C-9B77-6BF493DAC44D}"/>
                </a:ext>
              </a:extLst>
            </p:cNvPr>
            <p:cNvSpPr txBox="1"/>
            <p:nvPr/>
          </p:nvSpPr>
          <p:spPr>
            <a:xfrm>
              <a:off x="10382693" y="8999796"/>
              <a:ext cx="7059400" cy="646331"/>
            </a:xfrm>
            <a:prstGeom prst="rect">
              <a:avLst/>
            </a:prstGeom>
            <a:noFill/>
          </p:spPr>
          <p:txBody>
            <a:bodyPr wrap="square" rtlCol="0">
              <a:spAutoFit/>
            </a:bodyPr>
            <a:lstStyle/>
            <a:p>
              <a:r>
                <a:rPr lang="en-US" sz="1800" dirty="0"/>
                <a:t>Choose a specific datatype and/or species to see targeted results or select "View all" to see a detailed list of all results.</a:t>
              </a:r>
            </a:p>
          </p:txBody>
        </p:sp>
        <p:pic>
          <p:nvPicPr>
            <p:cNvPr id="17" name="Picture 16" descr="A screenshot of a computer&#10;&#10;Description automatically generated">
              <a:extLst>
                <a:ext uri="{FF2B5EF4-FFF2-40B4-BE49-F238E27FC236}">
                  <a16:creationId xmlns:a16="http://schemas.microsoft.com/office/drawing/2014/main" id="{9B171279-4552-9CD0-C7B6-50BE393CA2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1828" y="12403157"/>
              <a:ext cx="8905628" cy="6535280"/>
            </a:xfrm>
            <a:prstGeom prst="rect">
              <a:avLst/>
            </a:prstGeom>
            <a:ln w="19050">
              <a:solidFill>
                <a:schemeClr val="tx1"/>
              </a:solidFill>
            </a:ln>
          </p:spPr>
        </p:pic>
        <p:pic>
          <p:nvPicPr>
            <p:cNvPr id="18" name="Picture 17">
              <a:extLst>
                <a:ext uri="{FF2B5EF4-FFF2-40B4-BE49-F238E27FC236}">
                  <a16:creationId xmlns:a16="http://schemas.microsoft.com/office/drawing/2014/main" id="{F0DE4251-D5ED-9FAB-60DB-CD6C0D2D7D7B}"/>
                </a:ext>
              </a:extLst>
            </p:cNvPr>
            <p:cNvPicPr>
              <a:picLocks noChangeAspect="1"/>
            </p:cNvPicPr>
            <p:nvPr/>
          </p:nvPicPr>
          <p:blipFill rotWithShape="1">
            <a:blip r:embed="rId11"/>
            <a:srcRect l="15753" b="55189"/>
            <a:stretch/>
          </p:blipFill>
          <p:spPr>
            <a:xfrm>
              <a:off x="568884" y="18873102"/>
              <a:ext cx="6775199" cy="1894686"/>
            </a:xfrm>
            <a:prstGeom prst="rect">
              <a:avLst/>
            </a:prstGeom>
            <a:ln w="19050">
              <a:solidFill>
                <a:schemeClr val="tx1"/>
              </a:solidFill>
            </a:ln>
          </p:spPr>
        </p:pic>
        <p:pic>
          <p:nvPicPr>
            <p:cNvPr id="19" name="Picture 18" descr="A screenshot of a computer&#10;&#10;Description automatically generated">
              <a:extLst>
                <a:ext uri="{FF2B5EF4-FFF2-40B4-BE49-F238E27FC236}">
                  <a16:creationId xmlns:a16="http://schemas.microsoft.com/office/drawing/2014/main" id="{6B540C9E-3C48-277F-B56C-2D2956B0B8B2}"/>
                </a:ext>
              </a:extLst>
            </p:cNvPr>
            <p:cNvPicPr>
              <a:picLocks noChangeAspect="1"/>
            </p:cNvPicPr>
            <p:nvPr/>
          </p:nvPicPr>
          <p:blipFill rotWithShape="1">
            <a:blip r:embed="rId12">
              <a:extLst>
                <a:ext uri="{28A0092B-C50C-407E-A947-70E740481C1C}">
                  <a14:useLocalDpi xmlns:a14="http://schemas.microsoft.com/office/drawing/2010/main" val="0"/>
                </a:ext>
              </a:extLst>
            </a:blip>
            <a:srcRect b="15643"/>
            <a:stretch/>
          </p:blipFill>
          <p:spPr>
            <a:xfrm>
              <a:off x="568883" y="22938209"/>
              <a:ext cx="6775199" cy="1857670"/>
            </a:xfrm>
            <a:prstGeom prst="rect">
              <a:avLst/>
            </a:prstGeom>
            <a:ln w="19050">
              <a:solidFill>
                <a:schemeClr val="tx1"/>
              </a:solidFill>
            </a:ln>
          </p:spPr>
        </p:pic>
        <p:pic>
          <p:nvPicPr>
            <p:cNvPr id="20" name="Picture 19" descr="A screenshot of a computer&#10;&#10;Description automatically generated">
              <a:extLst>
                <a:ext uri="{FF2B5EF4-FFF2-40B4-BE49-F238E27FC236}">
                  <a16:creationId xmlns:a16="http://schemas.microsoft.com/office/drawing/2014/main" id="{33AE2A98-27DC-2D7E-6260-CB74FFF784D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25920" y="13184354"/>
              <a:ext cx="6082507" cy="5123013"/>
            </a:xfrm>
            <a:prstGeom prst="rect">
              <a:avLst/>
            </a:prstGeom>
            <a:ln w="19050">
              <a:solidFill>
                <a:schemeClr val="tx1"/>
              </a:solidFill>
            </a:ln>
          </p:spPr>
        </p:pic>
        <p:pic>
          <p:nvPicPr>
            <p:cNvPr id="21" name="Picture 20" descr="A screenshot of a computer&#10;&#10;Description automatically generated">
              <a:extLst>
                <a:ext uri="{FF2B5EF4-FFF2-40B4-BE49-F238E27FC236}">
                  <a16:creationId xmlns:a16="http://schemas.microsoft.com/office/drawing/2014/main" id="{12BC01BF-9018-70CB-54DF-37C9C9CBEED8}"/>
                </a:ext>
              </a:extLst>
            </p:cNvPr>
            <p:cNvPicPr>
              <a:picLocks noChangeAspect="1"/>
            </p:cNvPicPr>
            <p:nvPr/>
          </p:nvPicPr>
          <p:blipFill rotWithShape="1">
            <a:blip r:embed="rId14">
              <a:extLst>
                <a:ext uri="{28A0092B-C50C-407E-A947-70E740481C1C}">
                  <a14:useLocalDpi xmlns:a14="http://schemas.microsoft.com/office/drawing/2010/main" val="0"/>
                </a:ext>
              </a:extLst>
            </a:blip>
            <a:srcRect b="57242"/>
            <a:stretch/>
          </p:blipFill>
          <p:spPr>
            <a:xfrm>
              <a:off x="8944529" y="16283029"/>
              <a:ext cx="7406640" cy="1880679"/>
            </a:xfrm>
            <a:prstGeom prst="rect">
              <a:avLst/>
            </a:prstGeom>
            <a:ln w="19050">
              <a:solidFill>
                <a:schemeClr val="tx1"/>
              </a:solidFill>
            </a:ln>
          </p:spPr>
        </p:pic>
        <p:pic>
          <p:nvPicPr>
            <p:cNvPr id="22" name="Picture 21" descr="A screenshot of a computer&#10;&#10;Description automatically generated">
              <a:extLst>
                <a:ext uri="{FF2B5EF4-FFF2-40B4-BE49-F238E27FC236}">
                  <a16:creationId xmlns:a16="http://schemas.microsoft.com/office/drawing/2014/main" id="{A07358E4-D47E-62D5-3D9C-33EA49D997E1}"/>
                </a:ext>
              </a:extLst>
            </p:cNvPr>
            <p:cNvPicPr>
              <a:picLocks noChangeAspect="1"/>
            </p:cNvPicPr>
            <p:nvPr/>
          </p:nvPicPr>
          <p:blipFill rotWithShape="1">
            <a:blip r:embed="rId15">
              <a:extLst>
                <a:ext uri="{28A0092B-C50C-407E-A947-70E740481C1C}">
                  <a14:useLocalDpi xmlns:a14="http://schemas.microsoft.com/office/drawing/2010/main" val="0"/>
                </a:ext>
              </a:extLst>
            </a:blip>
            <a:srcRect b="72907"/>
            <a:stretch/>
          </p:blipFill>
          <p:spPr>
            <a:xfrm>
              <a:off x="8966367" y="17852322"/>
              <a:ext cx="7406640" cy="1644559"/>
            </a:xfrm>
            <a:prstGeom prst="rect">
              <a:avLst/>
            </a:prstGeom>
            <a:ln w="19050">
              <a:solidFill>
                <a:schemeClr val="tx1"/>
              </a:solidFill>
            </a:ln>
          </p:spPr>
        </p:pic>
        <p:pic>
          <p:nvPicPr>
            <p:cNvPr id="24" name="Picture 23">
              <a:extLst>
                <a:ext uri="{FF2B5EF4-FFF2-40B4-BE49-F238E27FC236}">
                  <a16:creationId xmlns:a16="http://schemas.microsoft.com/office/drawing/2014/main" id="{16525679-3BCA-AAEE-F843-0FECB265655F}"/>
                </a:ext>
              </a:extLst>
            </p:cNvPr>
            <p:cNvPicPr>
              <a:picLocks noChangeAspect="1"/>
            </p:cNvPicPr>
            <p:nvPr/>
          </p:nvPicPr>
          <p:blipFill rotWithShape="1">
            <a:blip r:embed="rId11"/>
            <a:srcRect l="17539" t="51937" r="1"/>
            <a:stretch/>
          </p:blipFill>
          <p:spPr>
            <a:xfrm>
              <a:off x="886980" y="20435423"/>
              <a:ext cx="6775199" cy="2076187"/>
            </a:xfrm>
            <a:prstGeom prst="rect">
              <a:avLst/>
            </a:prstGeom>
            <a:ln w="19050">
              <a:solidFill>
                <a:schemeClr val="tx1"/>
              </a:solidFill>
            </a:ln>
          </p:spPr>
        </p:pic>
        <p:pic>
          <p:nvPicPr>
            <p:cNvPr id="25" name="Picture 24" descr="A screenshot of a computer&#10;&#10;Description automatically generated">
              <a:extLst>
                <a:ext uri="{FF2B5EF4-FFF2-40B4-BE49-F238E27FC236}">
                  <a16:creationId xmlns:a16="http://schemas.microsoft.com/office/drawing/2014/main" id="{D397E310-6266-FB6E-D882-D316317056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25920" y="19652029"/>
              <a:ext cx="5449383" cy="4127068"/>
            </a:xfrm>
            <a:prstGeom prst="rect">
              <a:avLst/>
            </a:prstGeom>
            <a:ln w="19050">
              <a:solidFill>
                <a:schemeClr val="tx1"/>
              </a:solidFill>
            </a:ln>
          </p:spPr>
        </p:pic>
        <p:pic>
          <p:nvPicPr>
            <p:cNvPr id="26" name="Picture 25" descr="A screenshot of a computer&#10;&#10;Description automatically generated">
              <a:extLst>
                <a:ext uri="{FF2B5EF4-FFF2-40B4-BE49-F238E27FC236}">
                  <a16:creationId xmlns:a16="http://schemas.microsoft.com/office/drawing/2014/main" id="{0ED6F8FF-2C7B-5DF1-584F-2AB4526B87B1}"/>
                </a:ext>
              </a:extLst>
            </p:cNvPr>
            <p:cNvPicPr>
              <a:picLocks noChangeAspect="1"/>
            </p:cNvPicPr>
            <p:nvPr/>
          </p:nvPicPr>
          <p:blipFill rotWithShape="1">
            <a:blip r:embed="rId17">
              <a:extLst>
                <a:ext uri="{28A0092B-C50C-407E-A947-70E740481C1C}">
                  <a14:useLocalDpi xmlns:a14="http://schemas.microsoft.com/office/drawing/2010/main" val="0"/>
                </a:ext>
              </a:extLst>
            </a:blip>
            <a:srcRect b="45387"/>
            <a:stretch/>
          </p:blipFill>
          <p:spPr>
            <a:xfrm>
              <a:off x="11845292" y="21773012"/>
              <a:ext cx="4837891" cy="2011900"/>
            </a:xfrm>
            <a:prstGeom prst="rect">
              <a:avLst/>
            </a:prstGeom>
            <a:ln w="19050">
              <a:solidFill>
                <a:schemeClr val="tx1"/>
              </a:solidFill>
            </a:ln>
          </p:spPr>
        </p:pic>
        <p:pic>
          <p:nvPicPr>
            <p:cNvPr id="28" name="Picture 27" descr="A screenshot of a computer&#10;&#10;Description automatically generated">
              <a:extLst>
                <a:ext uri="{FF2B5EF4-FFF2-40B4-BE49-F238E27FC236}">
                  <a16:creationId xmlns:a16="http://schemas.microsoft.com/office/drawing/2014/main" id="{06D0B44C-A83E-0EEE-10B7-D70115DB2C69}"/>
                </a:ext>
              </a:extLst>
            </p:cNvPr>
            <p:cNvPicPr>
              <a:picLocks noChangeAspect="1"/>
            </p:cNvPicPr>
            <p:nvPr/>
          </p:nvPicPr>
          <p:blipFill rotWithShape="1">
            <a:blip r:embed="rId18">
              <a:extLst>
                <a:ext uri="{28A0092B-C50C-407E-A947-70E740481C1C}">
                  <a14:useLocalDpi xmlns:a14="http://schemas.microsoft.com/office/drawing/2010/main" val="0"/>
                </a:ext>
              </a:extLst>
            </a:blip>
            <a:srcRect l="393" t="50744" r="94" b="-1544"/>
            <a:stretch/>
          </p:blipFill>
          <p:spPr>
            <a:xfrm>
              <a:off x="1135542" y="21864137"/>
              <a:ext cx="6775199" cy="969679"/>
            </a:xfrm>
            <a:prstGeom prst="rect">
              <a:avLst/>
            </a:prstGeom>
            <a:ln w="19050">
              <a:solidFill>
                <a:schemeClr val="tx1"/>
              </a:solidFill>
            </a:ln>
          </p:spPr>
        </p:pic>
        <p:grpSp>
          <p:nvGrpSpPr>
            <p:cNvPr id="29" name="Group 28">
              <a:extLst>
                <a:ext uri="{FF2B5EF4-FFF2-40B4-BE49-F238E27FC236}">
                  <a16:creationId xmlns:a16="http://schemas.microsoft.com/office/drawing/2014/main" id="{1C67D34E-7051-F7BB-73C7-4DFD227EF57F}"/>
                </a:ext>
              </a:extLst>
            </p:cNvPr>
            <p:cNvGrpSpPr/>
            <p:nvPr/>
          </p:nvGrpSpPr>
          <p:grpSpPr>
            <a:xfrm>
              <a:off x="1376620" y="22540805"/>
              <a:ext cx="6775199" cy="689417"/>
              <a:chOff x="22312586" y="17899100"/>
              <a:chExt cx="7726680" cy="909697"/>
            </a:xfrm>
          </p:grpSpPr>
          <p:pic>
            <p:nvPicPr>
              <p:cNvPr id="31" name="Picture 30" descr="A screenshot of a computer&#10;&#10;Description automatically generated">
                <a:extLst>
                  <a:ext uri="{FF2B5EF4-FFF2-40B4-BE49-F238E27FC236}">
                    <a16:creationId xmlns:a16="http://schemas.microsoft.com/office/drawing/2014/main" id="{0E82EA25-C729-534A-8959-2508AFF92E7A}"/>
                  </a:ext>
                </a:extLst>
              </p:cNvPr>
              <p:cNvPicPr>
                <a:picLocks noChangeAspect="1"/>
              </p:cNvPicPr>
              <p:nvPr/>
            </p:nvPicPr>
            <p:blipFill rotWithShape="1">
              <a:blip r:embed="rId18">
                <a:extLst>
                  <a:ext uri="{28A0092B-C50C-407E-A947-70E740481C1C}">
                    <a14:useLocalDpi xmlns:a14="http://schemas.microsoft.com/office/drawing/2010/main" val="0"/>
                  </a:ext>
                </a:extLst>
              </a:blip>
              <a:srcRect t="6662" b="51343"/>
              <a:stretch/>
            </p:blipFill>
            <p:spPr>
              <a:xfrm>
                <a:off x="22312586" y="17899100"/>
                <a:ext cx="7726680" cy="909697"/>
              </a:xfrm>
              <a:prstGeom prst="rect">
                <a:avLst/>
              </a:prstGeom>
              <a:ln w="19050">
                <a:solidFill>
                  <a:schemeClr val="tx1"/>
                </a:solidFill>
              </a:ln>
            </p:spPr>
          </p:pic>
          <p:pic>
            <p:nvPicPr>
              <p:cNvPr id="33" name="Picture 32">
                <a:extLst>
                  <a:ext uri="{FF2B5EF4-FFF2-40B4-BE49-F238E27FC236}">
                    <a16:creationId xmlns:a16="http://schemas.microsoft.com/office/drawing/2014/main" id="{D90745E7-047C-F064-4B1C-B8BCCE75058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573355" y="18481627"/>
                <a:ext cx="136005" cy="176806"/>
              </a:xfrm>
              <a:prstGeom prst="rect">
                <a:avLst/>
              </a:prstGeom>
            </p:spPr>
          </p:pic>
        </p:grpSp>
        <p:pic>
          <p:nvPicPr>
            <p:cNvPr id="34" name="Picture 33">
              <a:extLst>
                <a:ext uri="{FF2B5EF4-FFF2-40B4-BE49-F238E27FC236}">
                  <a16:creationId xmlns:a16="http://schemas.microsoft.com/office/drawing/2014/main" id="{6E90A9D5-B6B8-6912-B7B0-0C3CEBAF2650}"/>
                </a:ext>
              </a:extLst>
            </p:cNvPr>
            <p:cNvPicPr>
              <a:picLocks noChangeAspect="1"/>
            </p:cNvPicPr>
            <p:nvPr/>
          </p:nvPicPr>
          <p:blipFill>
            <a:blip r:embed="rId20"/>
            <a:stretch>
              <a:fillRect/>
            </a:stretch>
          </p:blipFill>
          <p:spPr>
            <a:xfrm>
              <a:off x="8425920" y="24252763"/>
              <a:ext cx="5942592" cy="2586186"/>
            </a:xfrm>
            <a:prstGeom prst="rect">
              <a:avLst/>
            </a:prstGeom>
            <a:ln w="19050">
              <a:solidFill>
                <a:schemeClr val="tx1"/>
              </a:solidFill>
            </a:ln>
          </p:spPr>
        </p:pic>
        <p:pic>
          <p:nvPicPr>
            <p:cNvPr id="35" name="Picture 34">
              <a:extLst>
                <a:ext uri="{FF2B5EF4-FFF2-40B4-BE49-F238E27FC236}">
                  <a16:creationId xmlns:a16="http://schemas.microsoft.com/office/drawing/2014/main" id="{8F4BA4AA-7D4F-0008-5BCE-8B698C995B6A}"/>
                </a:ext>
              </a:extLst>
            </p:cNvPr>
            <p:cNvPicPr>
              <a:picLocks noChangeAspect="1"/>
            </p:cNvPicPr>
            <p:nvPr/>
          </p:nvPicPr>
          <p:blipFill rotWithShape="1">
            <a:blip r:embed="rId21"/>
            <a:srcRect r="7977"/>
            <a:stretch/>
          </p:blipFill>
          <p:spPr>
            <a:xfrm>
              <a:off x="11442102" y="23960371"/>
              <a:ext cx="2926410" cy="1909912"/>
            </a:xfrm>
            <a:prstGeom prst="rect">
              <a:avLst/>
            </a:prstGeom>
            <a:ln w="19050">
              <a:solidFill>
                <a:schemeClr val="tx1"/>
              </a:solidFill>
            </a:ln>
          </p:spPr>
        </p:pic>
        <p:pic>
          <p:nvPicPr>
            <p:cNvPr id="36" name="Picture 35" descr="A screenshot of a computer&#10;&#10;Description automatically generated">
              <a:extLst>
                <a:ext uri="{FF2B5EF4-FFF2-40B4-BE49-F238E27FC236}">
                  <a16:creationId xmlns:a16="http://schemas.microsoft.com/office/drawing/2014/main" id="{4EB8C924-FED5-6D34-4B06-5CDEA8AAD38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918761" y="25282251"/>
              <a:ext cx="4837891" cy="1644563"/>
            </a:xfrm>
            <a:prstGeom prst="rect">
              <a:avLst/>
            </a:prstGeom>
            <a:ln w="19050">
              <a:solidFill>
                <a:schemeClr val="tx1"/>
              </a:solidFill>
            </a:ln>
          </p:spPr>
        </p:pic>
        <p:pic>
          <p:nvPicPr>
            <p:cNvPr id="38" name="Picture 37" descr="A screenshot of a computer&#10;&#10;Description automatically generated">
              <a:extLst>
                <a:ext uri="{FF2B5EF4-FFF2-40B4-BE49-F238E27FC236}">
                  <a16:creationId xmlns:a16="http://schemas.microsoft.com/office/drawing/2014/main" id="{40D760CA-B7F4-8674-5298-955E608F79B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935420" y="12762461"/>
              <a:ext cx="8905629" cy="4593358"/>
            </a:xfrm>
            <a:prstGeom prst="rect">
              <a:avLst/>
            </a:prstGeom>
            <a:ln w="19050">
              <a:solidFill>
                <a:schemeClr val="tx1"/>
              </a:solidFill>
            </a:ln>
          </p:spPr>
        </p:pic>
        <p:grpSp>
          <p:nvGrpSpPr>
            <p:cNvPr id="134" name="Group 133">
              <a:extLst>
                <a:ext uri="{FF2B5EF4-FFF2-40B4-BE49-F238E27FC236}">
                  <a16:creationId xmlns:a16="http://schemas.microsoft.com/office/drawing/2014/main" id="{A21B7BCC-2208-028A-0F43-784C67C8D9F5}"/>
                </a:ext>
              </a:extLst>
            </p:cNvPr>
            <p:cNvGrpSpPr/>
            <p:nvPr/>
          </p:nvGrpSpPr>
          <p:grpSpPr>
            <a:xfrm>
              <a:off x="21668237" y="17637102"/>
              <a:ext cx="8928862" cy="4951657"/>
              <a:chOff x="21513754" y="17590723"/>
              <a:chExt cx="8928862" cy="4951657"/>
            </a:xfrm>
          </p:grpSpPr>
          <p:pic>
            <p:nvPicPr>
              <p:cNvPr id="40" name="Picture 39" descr="A screenshot of a computer&#10;&#10;Description automatically generated">
                <a:extLst>
                  <a:ext uri="{FF2B5EF4-FFF2-40B4-BE49-F238E27FC236}">
                    <a16:creationId xmlns:a16="http://schemas.microsoft.com/office/drawing/2014/main" id="{C54A907A-B219-EE05-2FDC-BC5CA605AC9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513754" y="17590723"/>
                <a:ext cx="8928862" cy="4951657"/>
              </a:xfrm>
              <a:prstGeom prst="rect">
                <a:avLst/>
              </a:prstGeom>
              <a:ln w="19050">
                <a:solidFill>
                  <a:schemeClr val="tx1"/>
                </a:solidFill>
              </a:ln>
            </p:spPr>
          </p:pic>
          <p:pic>
            <p:nvPicPr>
              <p:cNvPr id="41" name="Picture 40">
                <a:extLst>
                  <a:ext uri="{FF2B5EF4-FFF2-40B4-BE49-F238E27FC236}">
                    <a16:creationId xmlns:a16="http://schemas.microsoft.com/office/drawing/2014/main" id="{27BE017A-D8C1-BD0B-118C-97DE9CA4B2B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444137" y="20509030"/>
                <a:ext cx="127087" cy="173063"/>
              </a:xfrm>
              <a:prstGeom prst="rect">
                <a:avLst/>
              </a:prstGeom>
            </p:spPr>
          </p:pic>
        </p:grpSp>
        <p:sp>
          <p:nvSpPr>
            <p:cNvPr id="42" name="TextBox 41">
              <a:extLst>
                <a:ext uri="{FF2B5EF4-FFF2-40B4-BE49-F238E27FC236}">
                  <a16:creationId xmlns:a16="http://schemas.microsoft.com/office/drawing/2014/main" id="{381B65B8-D845-38C8-844A-108FB7A78B6C}"/>
                </a:ext>
              </a:extLst>
            </p:cNvPr>
            <p:cNvSpPr txBox="1"/>
            <p:nvPr/>
          </p:nvSpPr>
          <p:spPr>
            <a:xfrm>
              <a:off x="23933228" y="11957635"/>
              <a:ext cx="6689588" cy="523220"/>
            </a:xfrm>
            <a:prstGeom prst="rect">
              <a:avLst/>
            </a:prstGeom>
            <a:solidFill>
              <a:schemeClr val="bg1"/>
            </a:solidFill>
            <a:ln w="44450">
              <a:solidFill>
                <a:schemeClr val="accent2">
                  <a:lumMod val="75000"/>
                </a:schemeClr>
              </a:solidFill>
            </a:ln>
          </p:spPr>
          <p:txBody>
            <a:bodyPr wrap="none" rtlCol="0">
              <a:spAutoFit/>
            </a:bodyPr>
            <a:lstStyle/>
            <a:p>
              <a:r>
                <a:rPr lang="en-US" sz="2800" b="1" dirty="0">
                  <a:solidFill>
                    <a:schemeClr val="accent2">
                      <a:lumMod val="75000"/>
                    </a:schemeClr>
                  </a:solidFill>
                </a:rPr>
                <a:t>The Virtual Comparative Map (</a:t>
              </a:r>
              <a:r>
                <a:rPr lang="en-US" sz="2800" b="1" dirty="0" err="1">
                  <a:solidFill>
                    <a:schemeClr val="accent2">
                      <a:lumMod val="75000"/>
                    </a:schemeClr>
                  </a:solidFill>
                </a:rPr>
                <a:t>VCMap</a:t>
              </a:r>
              <a:r>
                <a:rPr lang="en-US" sz="2800" b="1" dirty="0">
                  <a:solidFill>
                    <a:schemeClr val="accent2">
                      <a:lumMod val="75000"/>
                    </a:schemeClr>
                  </a:solidFill>
                </a:rPr>
                <a:t>)</a:t>
              </a:r>
            </a:p>
          </p:txBody>
        </p:sp>
        <p:pic>
          <p:nvPicPr>
            <p:cNvPr id="45" name="Picture 44">
              <a:extLst>
                <a:ext uri="{FF2B5EF4-FFF2-40B4-BE49-F238E27FC236}">
                  <a16:creationId xmlns:a16="http://schemas.microsoft.com/office/drawing/2014/main" id="{C2ED5CB7-F424-9F08-C97F-5D283DE89A3D}"/>
                </a:ext>
              </a:extLst>
            </p:cNvPr>
            <p:cNvPicPr>
              <a:picLocks noChangeAspect="1"/>
            </p:cNvPicPr>
            <p:nvPr/>
          </p:nvPicPr>
          <p:blipFill>
            <a:blip r:embed="rId25"/>
            <a:stretch>
              <a:fillRect/>
            </a:stretch>
          </p:blipFill>
          <p:spPr>
            <a:xfrm>
              <a:off x="17291196" y="24810837"/>
              <a:ext cx="2203027" cy="5101362"/>
            </a:xfrm>
            <a:prstGeom prst="rect">
              <a:avLst/>
            </a:prstGeom>
            <a:ln w="19050">
              <a:solidFill>
                <a:schemeClr val="tx1"/>
              </a:solidFill>
            </a:ln>
          </p:spPr>
        </p:pic>
        <p:pic>
          <p:nvPicPr>
            <p:cNvPr id="46" name="Picture 45" descr="A screenshot of a computer&#10;&#10;Description automatically generated">
              <a:extLst>
                <a:ext uri="{FF2B5EF4-FFF2-40B4-BE49-F238E27FC236}">
                  <a16:creationId xmlns:a16="http://schemas.microsoft.com/office/drawing/2014/main" id="{6221B1E8-574B-DC71-3911-1A1607981269}"/>
                </a:ext>
              </a:extLst>
            </p:cNvPr>
            <p:cNvPicPr>
              <a:picLocks noChangeAspect="1"/>
            </p:cNvPicPr>
            <p:nvPr/>
          </p:nvPicPr>
          <p:blipFill rotWithShape="1">
            <a:blip r:embed="rId26">
              <a:extLst>
                <a:ext uri="{28A0092B-C50C-407E-A947-70E740481C1C}">
                  <a14:useLocalDpi xmlns:a14="http://schemas.microsoft.com/office/drawing/2010/main" val="0"/>
                </a:ext>
              </a:extLst>
            </a:blip>
            <a:srcRect r="5024"/>
            <a:stretch/>
          </p:blipFill>
          <p:spPr>
            <a:xfrm>
              <a:off x="19691778" y="24810836"/>
              <a:ext cx="10811120" cy="5774733"/>
            </a:xfrm>
            <a:prstGeom prst="rect">
              <a:avLst/>
            </a:prstGeom>
            <a:ln w="19050">
              <a:solidFill>
                <a:schemeClr val="tx1"/>
              </a:solidFill>
            </a:ln>
          </p:spPr>
        </p:pic>
        <p:sp>
          <p:nvSpPr>
            <p:cNvPr id="47" name="TextBox 46">
              <a:extLst>
                <a:ext uri="{FF2B5EF4-FFF2-40B4-BE49-F238E27FC236}">
                  <a16:creationId xmlns:a16="http://schemas.microsoft.com/office/drawing/2014/main" id="{FDCF74D2-8212-6478-D8AF-1CB27F73B4D9}"/>
                </a:ext>
              </a:extLst>
            </p:cNvPr>
            <p:cNvSpPr txBox="1"/>
            <p:nvPr/>
          </p:nvSpPr>
          <p:spPr>
            <a:xfrm>
              <a:off x="19999808" y="25076358"/>
              <a:ext cx="3339376" cy="369332"/>
            </a:xfrm>
            <a:prstGeom prst="rect">
              <a:avLst/>
            </a:prstGeom>
            <a:solidFill>
              <a:schemeClr val="bg1"/>
            </a:solidFill>
            <a:ln w="44450">
              <a:solidFill>
                <a:srgbClr val="FF0000"/>
              </a:solidFill>
            </a:ln>
          </p:spPr>
          <p:txBody>
            <a:bodyPr wrap="none" rtlCol="0">
              <a:spAutoFit/>
            </a:bodyPr>
            <a:lstStyle/>
            <a:p>
              <a:r>
                <a:rPr lang="en-US" sz="1800" dirty="0">
                  <a:solidFill>
                    <a:srgbClr val="FF0000"/>
                  </a:solidFill>
                </a:rPr>
                <a:t>Dog ROS_Cfam_1.0 assembly</a:t>
              </a:r>
            </a:p>
          </p:txBody>
        </p:sp>
        <p:sp>
          <p:nvSpPr>
            <p:cNvPr id="48" name="TextBox 47">
              <a:extLst>
                <a:ext uri="{FF2B5EF4-FFF2-40B4-BE49-F238E27FC236}">
                  <a16:creationId xmlns:a16="http://schemas.microsoft.com/office/drawing/2014/main" id="{3E242D95-BA39-D894-766E-ED0600CD48BD}"/>
                </a:ext>
              </a:extLst>
            </p:cNvPr>
            <p:cNvSpPr txBox="1"/>
            <p:nvPr/>
          </p:nvSpPr>
          <p:spPr>
            <a:xfrm>
              <a:off x="19999808" y="26723177"/>
              <a:ext cx="3801041" cy="369332"/>
            </a:xfrm>
            <a:prstGeom prst="rect">
              <a:avLst/>
            </a:prstGeom>
            <a:solidFill>
              <a:schemeClr val="bg1"/>
            </a:solidFill>
            <a:ln w="44450">
              <a:solidFill>
                <a:srgbClr val="FF0000"/>
              </a:solidFill>
            </a:ln>
          </p:spPr>
          <p:txBody>
            <a:bodyPr wrap="none" rtlCol="0">
              <a:spAutoFit/>
            </a:bodyPr>
            <a:lstStyle/>
            <a:p>
              <a:r>
                <a:rPr lang="en-US" sz="1800" dirty="0">
                  <a:solidFill>
                    <a:srgbClr val="FF0000"/>
                  </a:solidFill>
                </a:rPr>
                <a:t>Dog UU_Cfam_GSD_1.0 assembly</a:t>
              </a:r>
            </a:p>
          </p:txBody>
        </p:sp>
        <p:sp>
          <p:nvSpPr>
            <p:cNvPr id="49" name="TextBox 48">
              <a:extLst>
                <a:ext uri="{FF2B5EF4-FFF2-40B4-BE49-F238E27FC236}">
                  <a16:creationId xmlns:a16="http://schemas.microsoft.com/office/drawing/2014/main" id="{663A5F52-1C3F-8EE3-81A3-07E50B46DC37}"/>
                </a:ext>
              </a:extLst>
            </p:cNvPr>
            <p:cNvSpPr txBox="1"/>
            <p:nvPr/>
          </p:nvSpPr>
          <p:spPr>
            <a:xfrm>
              <a:off x="19999808" y="28323461"/>
              <a:ext cx="2929007" cy="369332"/>
            </a:xfrm>
            <a:prstGeom prst="rect">
              <a:avLst/>
            </a:prstGeom>
            <a:solidFill>
              <a:schemeClr val="bg1"/>
            </a:solidFill>
            <a:ln w="44450">
              <a:solidFill>
                <a:srgbClr val="FF0000"/>
              </a:solidFill>
            </a:ln>
          </p:spPr>
          <p:txBody>
            <a:bodyPr wrap="none" rtlCol="0">
              <a:spAutoFit/>
            </a:bodyPr>
            <a:lstStyle/>
            <a:p>
              <a:r>
                <a:rPr lang="en-US" sz="1800" dirty="0">
                  <a:solidFill>
                    <a:srgbClr val="FF0000"/>
                  </a:solidFill>
                </a:rPr>
                <a:t>Human GRCh38 assembly</a:t>
              </a:r>
            </a:p>
          </p:txBody>
        </p:sp>
        <p:sp>
          <p:nvSpPr>
            <p:cNvPr id="50" name="TextBox 49">
              <a:extLst>
                <a:ext uri="{FF2B5EF4-FFF2-40B4-BE49-F238E27FC236}">
                  <a16:creationId xmlns:a16="http://schemas.microsoft.com/office/drawing/2014/main" id="{2499F81E-B050-D654-2F2F-34E67413361F}"/>
                </a:ext>
              </a:extLst>
            </p:cNvPr>
            <p:cNvSpPr txBox="1"/>
            <p:nvPr/>
          </p:nvSpPr>
          <p:spPr>
            <a:xfrm>
              <a:off x="17291196" y="29911686"/>
              <a:ext cx="3296095" cy="338554"/>
            </a:xfrm>
            <a:prstGeom prst="rect">
              <a:avLst/>
            </a:prstGeom>
            <a:solidFill>
              <a:schemeClr val="bg1"/>
            </a:solidFill>
            <a:ln w="25400">
              <a:solidFill>
                <a:srgbClr val="FF0000"/>
              </a:solidFill>
            </a:ln>
          </p:spPr>
          <p:txBody>
            <a:bodyPr wrap="none" rtlCol="0">
              <a:spAutoFit/>
            </a:bodyPr>
            <a:lstStyle/>
            <a:p>
              <a:r>
                <a:rPr lang="en-US" sz="1600" b="1" dirty="0">
                  <a:solidFill>
                    <a:srgbClr val="FF0000"/>
                  </a:solidFill>
                </a:rPr>
                <a:t>Dog orthologs for human genes</a:t>
              </a:r>
            </a:p>
          </p:txBody>
        </p:sp>
        <p:sp>
          <p:nvSpPr>
            <p:cNvPr id="51" name="TextBox 50">
              <a:extLst>
                <a:ext uri="{FF2B5EF4-FFF2-40B4-BE49-F238E27FC236}">
                  <a16:creationId xmlns:a16="http://schemas.microsoft.com/office/drawing/2014/main" id="{C47DFFD4-7DFE-6312-E3ED-A4A785072562}"/>
                </a:ext>
              </a:extLst>
            </p:cNvPr>
            <p:cNvSpPr txBox="1"/>
            <p:nvPr/>
          </p:nvSpPr>
          <p:spPr>
            <a:xfrm>
              <a:off x="18169641" y="30297196"/>
              <a:ext cx="2417650" cy="338554"/>
            </a:xfrm>
            <a:prstGeom prst="rect">
              <a:avLst/>
            </a:prstGeom>
            <a:solidFill>
              <a:schemeClr val="bg1"/>
            </a:solidFill>
            <a:ln w="25400">
              <a:solidFill>
                <a:srgbClr val="FF0000"/>
              </a:solidFill>
            </a:ln>
          </p:spPr>
          <p:txBody>
            <a:bodyPr wrap="none" rtlCol="0">
              <a:spAutoFit/>
            </a:bodyPr>
            <a:lstStyle/>
            <a:p>
              <a:r>
                <a:rPr lang="en-US" sz="1600" b="1" dirty="0">
                  <a:solidFill>
                    <a:srgbClr val="FF0000"/>
                  </a:solidFill>
                </a:rPr>
                <a:t>Human-to-dog synteny</a:t>
              </a:r>
            </a:p>
          </p:txBody>
        </p:sp>
        <p:pic>
          <p:nvPicPr>
            <p:cNvPr id="52" name="Picture 51" descr="A screenshot of a computer&#10;&#10;Description automatically generated">
              <a:extLst>
                <a:ext uri="{FF2B5EF4-FFF2-40B4-BE49-F238E27FC236}">
                  <a16:creationId xmlns:a16="http://schemas.microsoft.com/office/drawing/2014/main" id="{0E1DF4EA-F7C1-8752-8C46-E64A1EDE2E80}"/>
                </a:ext>
              </a:extLst>
            </p:cNvPr>
            <p:cNvPicPr>
              <a:picLocks noChangeAspect="1"/>
            </p:cNvPicPr>
            <p:nvPr/>
          </p:nvPicPr>
          <p:blipFill>
            <a:blip r:embed="rId27">
              <a:extLst>
                <a:ext uri="{BEBA8EAE-BF5A-486C-A8C5-ECC9F3942E4B}">
                  <a14:imgProps xmlns:a14="http://schemas.microsoft.com/office/drawing/2010/main">
                    <a14:imgLayer r:embed="rId28">
                      <a14:imgEffect>
                        <a14:saturation sat="157000"/>
                      </a14:imgEffect>
                    </a14:imgLayer>
                  </a14:imgProps>
                </a:ext>
                <a:ext uri="{28A0092B-C50C-407E-A947-70E740481C1C}">
                  <a14:useLocalDpi xmlns:a14="http://schemas.microsoft.com/office/drawing/2010/main" val="0"/>
                </a:ext>
              </a:extLst>
            </a:blip>
            <a:stretch>
              <a:fillRect/>
            </a:stretch>
          </p:blipFill>
          <p:spPr>
            <a:xfrm>
              <a:off x="17339349" y="30839728"/>
              <a:ext cx="13283467" cy="6287044"/>
            </a:xfrm>
            <a:prstGeom prst="rect">
              <a:avLst/>
            </a:prstGeom>
            <a:ln w="19050">
              <a:solidFill>
                <a:schemeClr val="tx1"/>
              </a:solidFill>
            </a:ln>
          </p:spPr>
        </p:pic>
        <p:cxnSp>
          <p:nvCxnSpPr>
            <p:cNvPr id="53" name="Straight Arrow Connector 52">
              <a:extLst>
                <a:ext uri="{FF2B5EF4-FFF2-40B4-BE49-F238E27FC236}">
                  <a16:creationId xmlns:a16="http://schemas.microsoft.com/office/drawing/2014/main" id="{18DEDFFF-20D7-2CF7-D08A-39C74E75DAA0}"/>
                </a:ext>
              </a:extLst>
            </p:cNvPr>
            <p:cNvCxnSpPr>
              <a:cxnSpLocks/>
            </p:cNvCxnSpPr>
            <p:nvPr/>
          </p:nvCxnSpPr>
          <p:spPr>
            <a:xfrm>
              <a:off x="24540655" y="30311912"/>
              <a:ext cx="0" cy="105563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5F2798D-F26D-51B1-18B1-8DB56B73301D}"/>
                </a:ext>
              </a:extLst>
            </p:cNvPr>
            <p:cNvSpPr txBox="1"/>
            <p:nvPr/>
          </p:nvSpPr>
          <p:spPr>
            <a:xfrm>
              <a:off x="17291196" y="23455367"/>
              <a:ext cx="5057795" cy="523220"/>
            </a:xfrm>
            <a:prstGeom prst="rect">
              <a:avLst/>
            </a:prstGeom>
            <a:solidFill>
              <a:schemeClr val="bg1"/>
            </a:solidFill>
            <a:ln w="44450">
              <a:solidFill>
                <a:schemeClr val="accent2">
                  <a:lumMod val="75000"/>
                </a:schemeClr>
              </a:solidFill>
            </a:ln>
          </p:spPr>
          <p:txBody>
            <a:bodyPr wrap="none" rtlCol="0">
              <a:spAutoFit/>
            </a:bodyPr>
            <a:lstStyle/>
            <a:p>
              <a:r>
                <a:rPr lang="en-US" sz="2800" b="1" dirty="0" err="1">
                  <a:solidFill>
                    <a:schemeClr val="accent2">
                      <a:lumMod val="75000"/>
                    </a:schemeClr>
                  </a:solidFill>
                </a:rPr>
                <a:t>JBrowse</a:t>
              </a:r>
              <a:r>
                <a:rPr lang="en-US" sz="2800" b="1" dirty="0">
                  <a:solidFill>
                    <a:schemeClr val="accent2">
                      <a:lumMod val="75000"/>
                    </a:schemeClr>
                  </a:solidFill>
                </a:rPr>
                <a:t> 2 Genome Browser</a:t>
              </a:r>
            </a:p>
          </p:txBody>
        </p:sp>
        <p:sp>
          <p:nvSpPr>
            <p:cNvPr id="56" name="TextBox 55">
              <a:extLst>
                <a:ext uri="{FF2B5EF4-FFF2-40B4-BE49-F238E27FC236}">
                  <a16:creationId xmlns:a16="http://schemas.microsoft.com/office/drawing/2014/main" id="{2C859A96-6246-16B8-75B0-6CFAC3C3BBD0}"/>
                </a:ext>
              </a:extLst>
            </p:cNvPr>
            <p:cNvSpPr txBox="1"/>
            <p:nvPr/>
          </p:nvSpPr>
          <p:spPr>
            <a:xfrm>
              <a:off x="17239777" y="23976895"/>
              <a:ext cx="13461011" cy="646331"/>
            </a:xfrm>
            <a:prstGeom prst="rect">
              <a:avLst/>
            </a:prstGeom>
            <a:noFill/>
          </p:spPr>
          <p:txBody>
            <a:bodyPr wrap="square" rtlCol="0">
              <a:spAutoFit/>
            </a:bodyPr>
            <a:lstStyle/>
            <a:p>
              <a:pPr algn="just"/>
              <a:r>
                <a:rPr lang="en-US" sz="1800" dirty="0" err="1"/>
                <a:t>JBrowse</a:t>
              </a:r>
              <a:r>
                <a:rPr lang="en-US" sz="1800" dirty="0"/>
                <a:t> 2 is an advanced genome browser designed to facilitate comparisons across species and across assemblies for a single species. For example, stacked linear genome views allow both intra-species and inter-species comparisons within a single window.</a:t>
              </a:r>
            </a:p>
          </p:txBody>
        </p:sp>
        <p:pic>
          <p:nvPicPr>
            <p:cNvPr id="58" name="Picture 57" descr="A graph with a line going up&#10;&#10;Description automatically generated">
              <a:extLst>
                <a:ext uri="{FF2B5EF4-FFF2-40B4-BE49-F238E27FC236}">
                  <a16:creationId xmlns:a16="http://schemas.microsoft.com/office/drawing/2014/main" id="{0FDFD1B2-7983-2474-3D53-3983DB20999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6486296" y="36852251"/>
              <a:ext cx="5690462" cy="3132900"/>
            </a:xfrm>
            <a:prstGeom prst="rect">
              <a:avLst/>
            </a:prstGeom>
            <a:ln w="19050">
              <a:solidFill>
                <a:schemeClr val="tx1"/>
              </a:solidFill>
            </a:ln>
          </p:spPr>
        </p:pic>
        <p:pic>
          <p:nvPicPr>
            <p:cNvPr id="59" name="Picture 58" descr="A screenshot of a computer&#10;&#10;Description automatically generated">
              <a:extLst>
                <a:ext uri="{FF2B5EF4-FFF2-40B4-BE49-F238E27FC236}">
                  <a16:creationId xmlns:a16="http://schemas.microsoft.com/office/drawing/2014/main" id="{87A7355B-E443-5599-65EF-E32FEA6A2594}"/>
                </a:ext>
              </a:extLst>
            </p:cNvPr>
            <p:cNvPicPr>
              <a:picLocks noChangeAspect="1"/>
            </p:cNvPicPr>
            <p:nvPr/>
          </p:nvPicPr>
          <p:blipFill rotWithShape="1">
            <a:blip r:embed="rId30">
              <a:extLst>
                <a:ext uri="{28A0092B-C50C-407E-A947-70E740481C1C}">
                  <a14:useLocalDpi xmlns:a14="http://schemas.microsoft.com/office/drawing/2010/main" val="0"/>
                </a:ext>
              </a:extLst>
            </a:blip>
            <a:srcRect b="10209"/>
            <a:stretch/>
          </p:blipFill>
          <p:spPr>
            <a:xfrm>
              <a:off x="470619" y="28239255"/>
              <a:ext cx="7380324" cy="4600035"/>
            </a:xfrm>
            <a:prstGeom prst="rect">
              <a:avLst/>
            </a:prstGeom>
            <a:ln w="19050">
              <a:solidFill>
                <a:schemeClr val="tx1"/>
              </a:solidFill>
            </a:ln>
          </p:spPr>
        </p:pic>
        <p:pic>
          <p:nvPicPr>
            <p:cNvPr id="60" name="Picture 59" descr="A screenshot of a computer&#10;&#10;Description automatically generated">
              <a:extLst>
                <a:ext uri="{FF2B5EF4-FFF2-40B4-BE49-F238E27FC236}">
                  <a16:creationId xmlns:a16="http://schemas.microsoft.com/office/drawing/2014/main" id="{85A8117B-D8B6-717D-093F-B4D943C4FE27}"/>
                </a:ext>
              </a:extLst>
            </p:cNvPr>
            <p:cNvPicPr>
              <a:picLocks noChangeAspect="1"/>
            </p:cNvPicPr>
            <p:nvPr/>
          </p:nvPicPr>
          <p:blipFill rotWithShape="1">
            <a:blip r:embed="rId31">
              <a:extLst>
                <a:ext uri="{28A0092B-C50C-407E-A947-70E740481C1C}">
                  <a14:useLocalDpi xmlns:a14="http://schemas.microsoft.com/office/drawing/2010/main" val="0"/>
                </a:ext>
              </a:extLst>
            </a:blip>
            <a:srcRect r="19446"/>
            <a:stretch/>
          </p:blipFill>
          <p:spPr>
            <a:xfrm>
              <a:off x="2592798" y="31376863"/>
              <a:ext cx="4472352" cy="3473196"/>
            </a:xfrm>
            <a:prstGeom prst="rect">
              <a:avLst/>
            </a:prstGeom>
            <a:ln w="19050">
              <a:solidFill>
                <a:schemeClr val="tx1"/>
              </a:solidFill>
            </a:ln>
          </p:spPr>
        </p:pic>
        <p:pic>
          <p:nvPicPr>
            <p:cNvPr id="61" name="Picture 60" descr="A screenshot of a computer&#10;&#10;Description automatically generated">
              <a:extLst>
                <a:ext uri="{FF2B5EF4-FFF2-40B4-BE49-F238E27FC236}">
                  <a16:creationId xmlns:a16="http://schemas.microsoft.com/office/drawing/2014/main" id="{4C4E6572-82C5-112D-B368-D1E1E27CA70C}"/>
                </a:ext>
              </a:extLst>
            </p:cNvPr>
            <p:cNvPicPr>
              <a:picLocks noChangeAspect="1"/>
            </p:cNvPicPr>
            <p:nvPr/>
          </p:nvPicPr>
          <p:blipFill rotWithShape="1">
            <a:blip r:embed="rId32">
              <a:extLst>
                <a:ext uri="{28A0092B-C50C-407E-A947-70E740481C1C}">
                  <a14:useLocalDpi xmlns:a14="http://schemas.microsoft.com/office/drawing/2010/main" val="0"/>
                </a:ext>
              </a:extLst>
            </a:blip>
            <a:srcRect l="31003" t="323" r="30063" b="-323"/>
            <a:stretch/>
          </p:blipFill>
          <p:spPr>
            <a:xfrm>
              <a:off x="885742" y="32964102"/>
              <a:ext cx="2070211" cy="3562850"/>
            </a:xfrm>
            <a:prstGeom prst="rect">
              <a:avLst/>
            </a:prstGeom>
            <a:ln w="19050">
              <a:solidFill>
                <a:schemeClr val="tx1"/>
              </a:solidFill>
            </a:ln>
          </p:spPr>
        </p:pic>
        <p:pic>
          <p:nvPicPr>
            <p:cNvPr id="62" name="Picture 61" descr="A screenshot of a computer&#10;&#10;Description automatically generated">
              <a:extLst>
                <a:ext uri="{FF2B5EF4-FFF2-40B4-BE49-F238E27FC236}">
                  <a16:creationId xmlns:a16="http://schemas.microsoft.com/office/drawing/2014/main" id="{8084EB7B-844E-A94E-B788-D05099B3D575}"/>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837079" y="34528117"/>
              <a:ext cx="4825100" cy="3863801"/>
            </a:xfrm>
            <a:prstGeom prst="rect">
              <a:avLst/>
            </a:prstGeom>
            <a:ln w="19050">
              <a:solidFill>
                <a:schemeClr val="tx1"/>
              </a:solidFill>
            </a:ln>
          </p:spPr>
        </p:pic>
        <p:pic>
          <p:nvPicPr>
            <p:cNvPr id="63" name="Picture 62" descr="A screenshot of a computer&#10;&#10;Description automatically generated">
              <a:extLst>
                <a:ext uri="{FF2B5EF4-FFF2-40B4-BE49-F238E27FC236}">
                  <a16:creationId xmlns:a16="http://schemas.microsoft.com/office/drawing/2014/main" id="{3DBDC8F0-CBF0-29D7-9D76-499E0C3442E4}"/>
                </a:ext>
              </a:extLst>
            </p:cNvPr>
            <p:cNvPicPr>
              <a:picLocks noChangeAspect="1"/>
            </p:cNvPicPr>
            <p:nvPr/>
          </p:nvPicPr>
          <p:blipFill rotWithShape="1">
            <a:blip r:embed="rId34">
              <a:extLst>
                <a:ext uri="{28A0092B-C50C-407E-A947-70E740481C1C}">
                  <a14:useLocalDpi xmlns:a14="http://schemas.microsoft.com/office/drawing/2010/main" val="0"/>
                </a:ext>
              </a:extLst>
            </a:blip>
            <a:srcRect r="18544" b="24071"/>
            <a:stretch/>
          </p:blipFill>
          <p:spPr>
            <a:xfrm>
              <a:off x="8083289" y="28239255"/>
              <a:ext cx="3972014" cy="2173651"/>
            </a:xfrm>
            <a:prstGeom prst="rect">
              <a:avLst/>
            </a:prstGeom>
            <a:ln w="19050">
              <a:solidFill>
                <a:schemeClr val="tx1"/>
              </a:solidFill>
            </a:ln>
          </p:spPr>
        </p:pic>
        <p:grpSp>
          <p:nvGrpSpPr>
            <p:cNvPr id="98" name="Group 97">
              <a:extLst>
                <a:ext uri="{FF2B5EF4-FFF2-40B4-BE49-F238E27FC236}">
                  <a16:creationId xmlns:a16="http://schemas.microsoft.com/office/drawing/2014/main" id="{C01116DE-9250-AC07-B8FE-9FF5652ABDF0}"/>
                </a:ext>
              </a:extLst>
            </p:cNvPr>
            <p:cNvGrpSpPr/>
            <p:nvPr/>
          </p:nvGrpSpPr>
          <p:grpSpPr>
            <a:xfrm>
              <a:off x="10572168" y="29706159"/>
              <a:ext cx="5431011" cy="3156259"/>
              <a:chOff x="25154276" y="25681042"/>
              <a:chExt cx="5431011" cy="3156259"/>
            </a:xfrm>
          </p:grpSpPr>
          <p:pic>
            <p:nvPicPr>
              <p:cNvPr id="99" name="Picture 98" descr="A screenshot of a computer&#10;&#10;Description automatically generated">
                <a:extLst>
                  <a:ext uri="{FF2B5EF4-FFF2-40B4-BE49-F238E27FC236}">
                    <a16:creationId xmlns:a16="http://schemas.microsoft.com/office/drawing/2014/main" id="{DD32996C-48C8-96CB-59A2-A343DFA7C450}"/>
                  </a:ext>
                </a:extLst>
              </p:cNvPr>
              <p:cNvPicPr>
                <a:picLocks noChangeAspect="1"/>
              </p:cNvPicPr>
              <p:nvPr/>
            </p:nvPicPr>
            <p:blipFill rotWithShape="1">
              <a:blip r:embed="rId35">
                <a:extLst>
                  <a:ext uri="{28A0092B-C50C-407E-A947-70E740481C1C}">
                    <a14:useLocalDpi xmlns:a14="http://schemas.microsoft.com/office/drawing/2010/main" val="0"/>
                  </a:ext>
                </a:extLst>
              </a:blip>
              <a:srcRect r="14632"/>
              <a:stretch/>
            </p:blipFill>
            <p:spPr>
              <a:xfrm>
                <a:off x="25154276" y="25681042"/>
                <a:ext cx="5431011" cy="3156259"/>
              </a:xfrm>
              <a:prstGeom prst="rect">
                <a:avLst/>
              </a:prstGeom>
              <a:ln w="19050">
                <a:solidFill>
                  <a:schemeClr val="tx1"/>
                </a:solidFill>
              </a:ln>
            </p:spPr>
          </p:pic>
          <p:sp>
            <p:nvSpPr>
              <p:cNvPr id="102" name="Rectangle: Rounded Corners 101">
                <a:extLst>
                  <a:ext uri="{FF2B5EF4-FFF2-40B4-BE49-F238E27FC236}">
                    <a16:creationId xmlns:a16="http://schemas.microsoft.com/office/drawing/2014/main" id="{1AF00C4A-12F2-F89D-FE6E-3B1EA937DC6E}"/>
                  </a:ext>
                </a:extLst>
              </p:cNvPr>
              <p:cNvSpPr/>
              <p:nvPr/>
            </p:nvSpPr>
            <p:spPr>
              <a:xfrm>
                <a:off x="27336483" y="27215072"/>
                <a:ext cx="174186" cy="1119152"/>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TextBox 104">
              <a:extLst>
                <a:ext uri="{FF2B5EF4-FFF2-40B4-BE49-F238E27FC236}">
                  <a16:creationId xmlns:a16="http://schemas.microsoft.com/office/drawing/2014/main" id="{121527AF-AA58-B676-291B-792D3F0267F7}"/>
                </a:ext>
              </a:extLst>
            </p:cNvPr>
            <p:cNvSpPr txBox="1"/>
            <p:nvPr/>
          </p:nvSpPr>
          <p:spPr>
            <a:xfrm>
              <a:off x="491828" y="26836530"/>
              <a:ext cx="3152786" cy="523220"/>
            </a:xfrm>
            <a:prstGeom prst="rect">
              <a:avLst/>
            </a:prstGeom>
            <a:solidFill>
              <a:schemeClr val="bg1"/>
            </a:solidFill>
            <a:ln w="44450">
              <a:solidFill>
                <a:schemeClr val="accent2">
                  <a:lumMod val="75000"/>
                </a:schemeClr>
              </a:solidFill>
            </a:ln>
          </p:spPr>
          <p:txBody>
            <a:bodyPr wrap="none" rtlCol="0">
              <a:spAutoFit/>
            </a:bodyPr>
            <a:lstStyle/>
            <a:p>
              <a:r>
                <a:rPr lang="en-US" sz="2800" b="1" dirty="0">
                  <a:solidFill>
                    <a:schemeClr val="accent2">
                      <a:lumMod val="75000"/>
                    </a:schemeClr>
                  </a:solidFill>
                </a:rPr>
                <a:t>Variant Visualizer</a:t>
              </a:r>
            </a:p>
          </p:txBody>
        </p:sp>
        <p:sp>
          <p:nvSpPr>
            <p:cNvPr id="106" name="TextBox 105">
              <a:extLst>
                <a:ext uri="{FF2B5EF4-FFF2-40B4-BE49-F238E27FC236}">
                  <a16:creationId xmlns:a16="http://schemas.microsoft.com/office/drawing/2014/main" id="{F382CDC1-15CB-5DF1-A8C1-A77C330EF69F}"/>
                </a:ext>
              </a:extLst>
            </p:cNvPr>
            <p:cNvSpPr txBox="1"/>
            <p:nvPr/>
          </p:nvSpPr>
          <p:spPr>
            <a:xfrm>
              <a:off x="388812" y="27464526"/>
              <a:ext cx="15612570" cy="646331"/>
            </a:xfrm>
            <a:prstGeom prst="rect">
              <a:avLst/>
            </a:prstGeom>
            <a:noFill/>
          </p:spPr>
          <p:txBody>
            <a:bodyPr wrap="square" rtlCol="0">
              <a:spAutoFit/>
            </a:bodyPr>
            <a:lstStyle/>
            <a:p>
              <a:r>
                <a:rPr lang="en-US" sz="1800" dirty="0"/>
                <a:t>RGD provides variant data mapped to the </a:t>
              </a:r>
              <a:r>
                <a:rPr lang="en-US" sz="1800" dirty="0" err="1"/>
                <a:t>CanFam</a:t>
              </a:r>
              <a:r>
                <a:rPr lang="en-US" sz="1800" dirty="0"/>
                <a:t> 3.1 assembly for individual breeds from the Dog 1000 genomes project.  In addition, consolidated variant data from the European Variation Archive (EVA) is available for both the </a:t>
              </a:r>
              <a:r>
                <a:rPr lang="en-US" sz="1800" dirty="0" err="1"/>
                <a:t>CanFam</a:t>
              </a:r>
              <a:r>
                <a:rPr lang="en-US" sz="1800" dirty="0"/>
                <a:t> 3.1 and the more recent ROS_Cfam_1.0 assembly.</a:t>
              </a:r>
            </a:p>
          </p:txBody>
        </p:sp>
        <p:pic>
          <p:nvPicPr>
            <p:cNvPr id="96" name="Picture 95" descr="A screenshot of a computer&#10;&#10;Description automatically generated">
              <a:extLst>
                <a:ext uri="{FF2B5EF4-FFF2-40B4-BE49-F238E27FC236}">
                  <a16:creationId xmlns:a16="http://schemas.microsoft.com/office/drawing/2014/main" id="{2EEB0E41-1DF0-C5FC-F3B8-2F0B8099EED5}"/>
                </a:ext>
              </a:extLst>
            </p:cNvPr>
            <p:cNvPicPr>
              <a:picLocks noChangeAspect="1"/>
            </p:cNvPicPr>
            <p:nvPr/>
          </p:nvPicPr>
          <p:blipFill rotWithShape="1">
            <a:blip r:embed="rId36">
              <a:extLst>
                <a:ext uri="{28A0092B-C50C-407E-A947-70E740481C1C}">
                  <a14:useLocalDpi xmlns:a14="http://schemas.microsoft.com/office/drawing/2010/main" val="0"/>
                </a:ext>
              </a:extLst>
            </a:blip>
            <a:srcRect l="987" t="978" r="3465" b="16981"/>
            <a:stretch/>
          </p:blipFill>
          <p:spPr>
            <a:xfrm>
              <a:off x="8671297" y="32409379"/>
              <a:ext cx="6078596" cy="4545896"/>
            </a:xfrm>
            <a:prstGeom prst="rect">
              <a:avLst/>
            </a:prstGeom>
            <a:ln w="19050">
              <a:solidFill>
                <a:schemeClr val="tx1"/>
              </a:solidFill>
            </a:ln>
          </p:spPr>
        </p:pic>
        <p:sp>
          <p:nvSpPr>
            <p:cNvPr id="108" name="Rectangle: Rounded Corners 107">
              <a:extLst>
                <a:ext uri="{FF2B5EF4-FFF2-40B4-BE49-F238E27FC236}">
                  <a16:creationId xmlns:a16="http://schemas.microsoft.com/office/drawing/2014/main" id="{13B7229C-6CA0-8388-D366-1A4D8074C6C4}"/>
                </a:ext>
              </a:extLst>
            </p:cNvPr>
            <p:cNvSpPr/>
            <p:nvPr/>
          </p:nvSpPr>
          <p:spPr>
            <a:xfrm>
              <a:off x="12642844" y="34029872"/>
              <a:ext cx="891755" cy="196754"/>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descr="A screenshot of a computer&#10;&#10;Description automatically generated">
              <a:extLst>
                <a:ext uri="{FF2B5EF4-FFF2-40B4-BE49-F238E27FC236}">
                  <a16:creationId xmlns:a16="http://schemas.microsoft.com/office/drawing/2014/main" id="{BF2F3EFE-70AE-4550-071D-6009EC612476}"/>
                </a:ext>
              </a:extLst>
            </p:cNvPr>
            <p:cNvPicPr>
              <a:picLocks noChangeAspect="1"/>
            </p:cNvPicPr>
            <p:nvPr/>
          </p:nvPicPr>
          <p:blipFill rotWithShape="1">
            <a:blip r:embed="rId37">
              <a:extLst>
                <a:ext uri="{28A0092B-C50C-407E-A947-70E740481C1C}">
                  <a14:useLocalDpi xmlns:a14="http://schemas.microsoft.com/office/drawing/2010/main" val="0"/>
                </a:ext>
              </a:extLst>
            </a:blip>
            <a:srcRect t="12467"/>
            <a:stretch/>
          </p:blipFill>
          <p:spPr>
            <a:xfrm>
              <a:off x="11269958" y="36208522"/>
              <a:ext cx="4784020" cy="3688703"/>
            </a:xfrm>
            <a:prstGeom prst="rect">
              <a:avLst/>
            </a:prstGeom>
            <a:ln w="19050">
              <a:solidFill>
                <a:schemeClr val="tx1"/>
              </a:solidFill>
            </a:ln>
          </p:spPr>
        </p:pic>
        <p:sp>
          <p:nvSpPr>
            <p:cNvPr id="107" name="Arrow: Curved Left 106">
              <a:extLst>
                <a:ext uri="{FF2B5EF4-FFF2-40B4-BE49-F238E27FC236}">
                  <a16:creationId xmlns:a16="http://schemas.microsoft.com/office/drawing/2014/main" id="{F841A55F-3B0C-798E-36C1-9546752B614B}"/>
                </a:ext>
              </a:extLst>
            </p:cNvPr>
            <p:cNvSpPr/>
            <p:nvPr/>
          </p:nvSpPr>
          <p:spPr>
            <a:xfrm rot="21149434">
              <a:off x="13707597" y="33955730"/>
              <a:ext cx="835043" cy="2855548"/>
            </a:xfrm>
            <a:prstGeom prst="curvedLeftArrow">
              <a:avLst>
                <a:gd name="adj1" fmla="val 25000"/>
                <a:gd name="adj2" fmla="val 50000"/>
                <a:gd name="adj3" fmla="val 45573"/>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Rounded Corners 9">
              <a:extLst>
                <a:ext uri="{FF2B5EF4-FFF2-40B4-BE49-F238E27FC236}">
                  <a16:creationId xmlns:a16="http://schemas.microsoft.com/office/drawing/2014/main" id="{D3E605DC-B60A-93A0-3CF0-2EDED47B822A}"/>
                </a:ext>
              </a:extLst>
            </p:cNvPr>
            <p:cNvSpPr/>
            <p:nvPr/>
          </p:nvSpPr>
          <p:spPr>
            <a:xfrm>
              <a:off x="15200185" y="5813436"/>
              <a:ext cx="500062" cy="198061"/>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E6DB1722-94F9-AB51-F184-B41E48703443}"/>
                </a:ext>
              </a:extLst>
            </p:cNvPr>
            <p:cNvSpPr/>
            <p:nvPr/>
          </p:nvSpPr>
          <p:spPr>
            <a:xfrm>
              <a:off x="12424710" y="10918850"/>
              <a:ext cx="4757365" cy="198061"/>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Connector: Elbow 102">
              <a:extLst>
                <a:ext uri="{FF2B5EF4-FFF2-40B4-BE49-F238E27FC236}">
                  <a16:creationId xmlns:a16="http://schemas.microsoft.com/office/drawing/2014/main" id="{DF8ACA9D-EB78-0746-35A1-7750A3B91719}"/>
                </a:ext>
              </a:extLst>
            </p:cNvPr>
            <p:cNvCxnSpPr>
              <a:cxnSpLocks/>
              <a:stCxn id="37" idx="2"/>
              <a:endCxn id="17" idx="0"/>
            </p:cNvCxnSpPr>
            <p:nvPr/>
          </p:nvCxnSpPr>
          <p:spPr>
            <a:xfrm rot="5400000">
              <a:off x="9230895" y="6830659"/>
              <a:ext cx="1286246" cy="9858751"/>
            </a:xfrm>
            <a:prstGeom prst="bentConnector3">
              <a:avLst>
                <a:gd name="adj1" fmla="val 50000"/>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CBCA50A9-A228-D9BB-F699-FB7FE6D6AF93}"/>
                </a:ext>
              </a:extLst>
            </p:cNvPr>
            <p:cNvSpPr/>
            <p:nvPr/>
          </p:nvSpPr>
          <p:spPr>
            <a:xfrm>
              <a:off x="693616" y="15171703"/>
              <a:ext cx="1277773" cy="1203583"/>
            </a:xfrm>
            <a:prstGeom prst="roundRect">
              <a:avLst>
                <a:gd name="adj" fmla="val 7030"/>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Arrow Connector 122">
              <a:extLst>
                <a:ext uri="{FF2B5EF4-FFF2-40B4-BE49-F238E27FC236}">
                  <a16:creationId xmlns:a16="http://schemas.microsoft.com/office/drawing/2014/main" id="{438039A3-93A0-FBCA-138A-6170CA9AB463}"/>
                </a:ext>
              </a:extLst>
            </p:cNvPr>
            <p:cNvCxnSpPr>
              <a:cxnSpLocks/>
            </p:cNvCxnSpPr>
            <p:nvPr/>
          </p:nvCxnSpPr>
          <p:spPr>
            <a:xfrm>
              <a:off x="1790030" y="16375286"/>
              <a:ext cx="0" cy="276712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280D011E-B05F-B1CF-4841-845F5C4C566C}"/>
                </a:ext>
              </a:extLst>
            </p:cNvPr>
            <p:cNvSpPr txBox="1"/>
            <p:nvPr/>
          </p:nvSpPr>
          <p:spPr>
            <a:xfrm>
              <a:off x="470619" y="24845254"/>
              <a:ext cx="7249616" cy="1477328"/>
            </a:xfrm>
            <a:prstGeom prst="rect">
              <a:avLst/>
            </a:prstGeom>
            <a:noFill/>
          </p:spPr>
          <p:txBody>
            <a:bodyPr wrap="square" rtlCol="0">
              <a:spAutoFit/>
            </a:bodyPr>
            <a:lstStyle/>
            <a:p>
              <a:r>
                <a:rPr lang="en-US" sz="1800" dirty="0"/>
                <a:t>In addition to disease and gene ontology annotations derived from other species, RGD provides OMIA annotations for dog disease and phenotypes where available.  In the case of ARSB, OMIA:000666 reports naturally occurring variants in several breeds associated with mucopolysaccharidosis.</a:t>
              </a:r>
            </a:p>
          </p:txBody>
        </p:sp>
        <p:sp>
          <p:nvSpPr>
            <p:cNvPr id="129" name="TextBox 128">
              <a:extLst>
                <a:ext uri="{FF2B5EF4-FFF2-40B4-BE49-F238E27FC236}">
                  <a16:creationId xmlns:a16="http://schemas.microsoft.com/office/drawing/2014/main" id="{8A5778B4-5865-6F16-A86F-31D355F67629}"/>
                </a:ext>
              </a:extLst>
            </p:cNvPr>
            <p:cNvSpPr txBox="1"/>
            <p:nvPr/>
          </p:nvSpPr>
          <p:spPr>
            <a:xfrm>
              <a:off x="14390482" y="23788930"/>
              <a:ext cx="2342360" cy="1477328"/>
            </a:xfrm>
            <a:prstGeom prst="rect">
              <a:avLst/>
            </a:prstGeom>
            <a:noFill/>
          </p:spPr>
          <p:txBody>
            <a:bodyPr wrap="square" rtlCol="0">
              <a:spAutoFit/>
            </a:bodyPr>
            <a:lstStyle/>
            <a:p>
              <a:pPr algn="just"/>
              <a:r>
                <a:rPr lang="en-US" sz="1800" dirty="0"/>
                <a:t>Additional mouse data is available via links to MGI and the Alliance of Genome Resources.</a:t>
              </a:r>
            </a:p>
          </p:txBody>
        </p:sp>
        <p:sp>
          <p:nvSpPr>
            <p:cNvPr id="130" name="TextBox 129">
              <a:extLst>
                <a:ext uri="{FF2B5EF4-FFF2-40B4-BE49-F238E27FC236}">
                  <a16:creationId xmlns:a16="http://schemas.microsoft.com/office/drawing/2014/main" id="{F4A8C75F-CD88-0060-BA60-EC42E671CD03}"/>
                </a:ext>
              </a:extLst>
            </p:cNvPr>
            <p:cNvSpPr txBox="1"/>
            <p:nvPr/>
          </p:nvSpPr>
          <p:spPr>
            <a:xfrm>
              <a:off x="16512664" y="18661885"/>
              <a:ext cx="1966736" cy="1200329"/>
            </a:xfrm>
            <a:prstGeom prst="rect">
              <a:avLst/>
            </a:prstGeom>
            <a:noFill/>
          </p:spPr>
          <p:txBody>
            <a:bodyPr wrap="square" rtlCol="0">
              <a:spAutoFit/>
            </a:bodyPr>
            <a:lstStyle/>
            <a:p>
              <a:pPr algn="just"/>
              <a:r>
                <a:rPr lang="en-US" sz="1800" dirty="0"/>
                <a:t>Variations in arylsulfatase B are associated</a:t>
              </a:r>
              <a:r>
                <a:rPr lang="en-US" sz="1800" dirty="0">
                  <a:solidFill>
                    <a:schemeClr val="bg1"/>
                  </a:solidFill>
                </a:rPr>
                <a:t> with</a:t>
              </a:r>
            </a:p>
          </p:txBody>
        </p:sp>
        <p:sp>
          <p:nvSpPr>
            <p:cNvPr id="131" name="TextBox 130">
              <a:extLst>
                <a:ext uri="{FF2B5EF4-FFF2-40B4-BE49-F238E27FC236}">
                  <a16:creationId xmlns:a16="http://schemas.microsoft.com/office/drawing/2014/main" id="{4084593A-1AC5-273D-D749-3DFDD54B786C}"/>
                </a:ext>
              </a:extLst>
            </p:cNvPr>
            <p:cNvSpPr txBox="1"/>
            <p:nvPr/>
          </p:nvSpPr>
          <p:spPr>
            <a:xfrm>
              <a:off x="13951421" y="19496881"/>
              <a:ext cx="4527979" cy="2308324"/>
            </a:xfrm>
            <a:prstGeom prst="rect">
              <a:avLst/>
            </a:prstGeom>
            <a:noFill/>
          </p:spPr>
          <p:txBody>
            <a:bodyPr wrap="square" rtlCol="0">
              <a:spAutoFit/>
            </a:bodyPr>
            <a:lstStyle/>
            <a:p>
              <a:pPr algn="just"/>
              <a:r>
                <a:rPr lang="en-US" sz="1800" dirty="0"/>
                <a:t>with mucopolysaccharidosis in multiple species.  RGD provides clinical variant data from the </a:t>
              </a:r>
              <a:r>
                <a:rPr lang="en-US" sz="1800" dirty="0" err="1"/>
                <a:t>ClinVar</a:t>
              </a:r>
              <a:r>
                <a:rPr lang="en-US" sz="1800" dirty="0"/>
                <a:t> database for human, an annotation for dog from OMIA based on breed variations, and data from both naturally occurring rat strains and genetically modified  rats and mice with phenotypic similarities to the disease.</a:t>
              </a:r>
            </a:p>
          </p:txBody>
        </p:sp>
        <p:sp>
          <p:nvSpPr>
            <p:cNvPr id="132" name="TextBox 131">
              <a:extLst>
                <a:ext uri="{FF2B5EF4-FFF2-40B4-BE49-F238E27FC236}">
                  <a16:creationId xmlns:a16="http://schemas.microsoft.com/office/drawing/2014/main" id="{3D642697-31AB-1779-4D47-68E3C9D5566C}"/>
                </a:ext>
              </a:extLst>
            </p:cNvPr>
            <p:cNvSpPr txBox="1"/>
            <p:nvPr/>
          </p:nvSpPr>
          <p:spPr>
            <a:xfrm>
              <a:off x="27950047" y="12620765"/>
              <a:ext cx="2672769" cy="4801314"/>
            </a:xfrm>
            <a:prstGeom prst="rect">
              <a:avLst/>
            </a:prstGeom>
            <a:noFill/>
          </p:spPr>
          <p:txBody>
            <a:bodyPr wrap="square" rtlCol="0">
              <a:spAutoFit/>
            </a:bodyPr>
            <a:lstStyle/>
            <a:p>
              <a:pPr algn="just"/>
              <a:r>
                <a:rPr lang="en-US" sz="1800" dirty="0"/>
                <a:t>The Virtual Comparative Map (</a:t>
              </a:r>
              <a:r>
                <a:rPr lang="en-US" sz="1800" dirty="0" err="1"/>
                <a:t>VCMap</a:t>
              </a:r>
              <a:r>
                <a:rPr lang="en-US" sz="1800" dirty="0"/>
                <a:t>) provides functionality to view synteny across multiple species.  Choose a backbone species and assembly, a genomic region and one or more comparator species. Here selections have been made to view the region around the ARSB gene in human, dog, rat and mouse. Data for pig, bonobo and green monkey are also available.</a:t>
              </a:r>
            </a:p>
          </p:txBody>
        </p:sp>
        <p:grpSp>
          <p:nvGrpSpPr>
            <p:cNvPr id="137" name="Group 136">
              <a:extLst>
                <a:ext uri="{FF2B5EF4-FFF2-40B4-BE49-F238E27FC236}">
                  <a16:creationId xmlns:a16="http://schemas.microsoft.com/office/drawing/2014/main" id="{BB1162E3-B719-023A-6925-DA260A30027C}"/>
                </a:ext>
              </a:extLst>
            </p:cNvPr>
            <p:cNvGrpSpPr/>
            <p:nvPr/>
          </p:nvGrpSpPr>
          <p:grpSpPr>
            <a:xfrm>
              <a:off x="18825164" y="17516121"/>
              <a:ext cx="11875625" cy="5632311"/>
              <a:chOff x="18872601" y="17517696"/>
              <a:chExt cx="11875625" cy="5632311"/>
            </a:xfrm>
          </p:grpSpPr>
          <p:sp>
            <p:nvSpPr>
              <p:cNvPr id="135" name="TextBox 134">
                <a:extLst>
                  <a:ext uri="{FF2B5EF4-FFF2-40B4-BE49-F238E27FC236}">
                    <a16:creationId xmlns:a16="http://schemas.microsoft.com/office/drawing/2014/main" id="{F2711C52-5C39-8674-3312-D51E685AB98B}"/>
                  </a:ext>
                </a:extLst>
              </p:cNvPr>
              <p:cNvSpPr txBox="1"/>
              <p:nvPr/>
            </p:nvSpPr>
            <p:spPr>
              <a:xfrm>
                <a:off x="20615335" y="22745305"/>
                <a:ext cx="10132891" cy="369332"/>
              </a:xfrm>
              <a:prstGeom prst="rect">
                <a:avLst/>
              </a:prstGeom>
              <a:noFill/>
            </p:spPr>
            <p:txBody>
              <a:bodyPr wrap="square" rtlCol="0">
                <a:spAutoFit/>
              </a:bodyPr>
              <a:lstStyle/>
              <a:p>
                <a:r>
                  <a:rPr lang="en-US" sz="1800" dirty="0">
                    <a:solidFill>
                      <a:schemeClr val="bg1"/>
                    </a:solidFill>
                  </a:rPr>
                  <a:t>right.</a:t>
                </a:r>
                <a:r>
                  <a:rPr lang="en-US" sz="1800" dirty="0"/>
                  <a:t> Links are provided to the RGD gene report pages and </a:t>
                </a:r>
                <a:r>
                  <a:rPr lang="en-US" sz="1800" dirty="0" err="1"/>
                  <a:t>JBrowse</a:t>
                </a:r>
                <a:r>
                  <a:rPr lang="en-US" sz="1800" dirty="0"/>
                  <a:t> 2 for a more detailed view. </a:t>
                </a:r>
              </a:p>
            </p:txBody>
          </p:sp>
          <p:sp>
            <p:nvSpPr>
              <p:cNvPr id="133" name="TextBox 132">
                <a:extLst>
                  <a:ext uri="{FF2B5EF4-FFF2-40B4-BE49-F238E27FC236}">
                    <a16:creationId xmlns:a16="http://schemas.microsoft.com/office/drawing/2014/main" id="{719FA8B9-EC6E-CC02-0901-81F02156F0D9}"/>
                  </a:ext>
                </a:extLst>
              </p:cNvPr>
              <p:cNvSpPr txBox="1"/>
              <p:nvPr/>
            </p:nvSpPr>
            <p:spPr>
              <a:xfrm>
                <a:off x="18872601" y="17517696"/>
                <a:ext cx="2672769" cy="5632311"/>
              </a:xfrm>
              <a:prstGeom prst="rect">
                <a:avLst/>
              </a:prstGeom>
              <a:noFill/>
            </p:spPr>
            <p:txBody>
              <a:bodyPr wrap="square" rtlCol="0">
                <a:spAutoFit/>
              </a:bodyPr>
              <a:lstStyle/>
              <a:p>
                <a:pPr algn="just"/>
                <a:r>
                  <a:rPr lang="en-US" sz="1800" dirty="0"/>
                  <a:t>The Overview panel shows the syntenic regions in dog, rat and mouse that correspond to regions on human chromosome 5. Mousing over the synteny block containing ARSB shows that the regions are reversed between dog and human. In the Detail panel, a red line connects the orthologs in the four species. Selecting one of the genes brings up information about the four orthologs in the side panel to the right.</a:t>
                </a:r>
              </a:p>
            </p:txBody>
          </p:sp>
        </p:grpSp>
        <p:sp>
          <p:nvSpPr>
            <p:cNvPr id="138" name="TextBox 137">
              <a:extLst>
                <a:ext uri="{FF2B5EF4-FFF2-40B4-BE49-F238E27FC236}">
                  <a16:creationId xmlns:a16="http://schemas.microsoft.com/office/drawing/2014/main" id="{A74731DE-ACB7-C3FB-0DE7-D4B5109B6F29}"/>
                </a:ext>
              </a:extLst>
            </p:cNvPr>
            <p:cNvSpPr txBox="1"/>
            <p:nvPr/>
          </p:nvSpPr>
          <p:spPr>
            <a:xfrm>
              <a:off x="22354651" y="37184542"/>
              <a:ext cx="8346137" cy="2939266"/>
            </a:xfrm>
            <a:prstGeom prst="rect">
              <a:avLst/>
            </a:prstGeom>
            <a:noFill/>
          </p:spPr>
          <p:txBody>
            <a:bodyPr wrap="square" rtlCol="0">
              <a:spAutoFit/>
            </a:bodyPr>
            <a:lstStyle/>
            <a:p>
              <a:pPr algn="just">
                <a:spcAft>
                  <a:spcPts val="600"/>
                </a:spcAft>
              </a:pPr>
              <a:r>
                <a:rPr lang="en-US" sz="1800" dirty="0"/>
                <a:t>The linear synteny view allows direct comparisons of syntenic regions between two species. The shaded areas in the middle of the view show the links between orthologs in the syntenic regions.  Here it is clear that the regions are reversed. In the synteny view, any or all of the available tracks for both species can be displayed allowing comparisons, not only of the genes in a region but variants, markers,  RNA-Seq alignment data, etc.</a:t>
              </a:r>
            </a:p>
            <a:p>
              <a:pPr algn="just"/>
              <a:r>
                <a:rPr lang="en-US" sz="1800" dirty="0"/>
                <a:t>The dot plot view shows the results of a whole genome alignment.  Here alignment of the CanFam3.1 assembly with the newer UU_Cfam_GSD_1.0 assembly shows good correspondence between the two with the exception of chromosomes 27 and 32.</a:t>
              </a:r>
            </a:p>
          </p:txBody>
        </p:sp>
        <p:cxnSp>
          <p:nvCxnSpPr>
            <p:cNvPr id="142" name="Straight Arrow Connector 141">
              <a:extLst>
                <a:ext uri="{FF2B5EF4-FFF2-40B4-BE49-F238E27FC236}">
                  <a16:creationId xmlns:a16="http://schemas.microsoft.com/office/drawing/2014/main" id="{9F32E2F8-FCCB-E5D6-5DEB-39B35CA2C185}"/>
                </a:ext>
              </a:extLst>
            </p:cNvPr>
            <p:cNvCxnSpPr>
              <a:cxnSpLocks/>
            </p:cNvCxnSpPr>
            <p:nvPr/>
          </p:nvCxnSpPr>
          <p:spPr>
            <a:xfrm>
              <a:off x="21058637" y="37111484"/>
              <a:ext cx="0" cy="50047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10B989E-560E-706F-6400-88BCF270469B}"/>
                </a:ext>
              </a:extLst>
            </p:cNvPr>
            <p:cNvCxnSpPr>
              <a:cxnSpLocks/>
            </p:cNvCxnSpPr>
            <p:nvPr/>
          </p:nvCxnSpPr>
          <p:spPr>
            <a:xfrm>
              <a:off x="21473789" y="36943324"/>
              <a:ext cx="0" cy="50047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5" name="Picture 144" descr="A group of cells with different colored images&#10;&#10;Description automatically generated with medium confidence">
              <a:extLst>
                <a:ext uri="{FF2B5EF4-FFF2-40B4-BE49-F238E27FC236}">
                  <a16:creationId xmlns:a16="http://schemas.microsoft.com/office/drawing/2014/main" id="{8DFA629C-0C67-541C-4B8F-439CF9949B0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26737695" y="2324055"/>
              <a:ext cx="1741694" cy="1293364"/>
            </a:xfrm>
            <a:prstGeom prst="rect">
              <a:avLst/>
            </a:prstGeom>
          </p:spPr>
        </p:pic>
        <p:pic>
          <p:nvPicPr>
            <p:cNvPr id="146" name="Picture 145" descr="A blue and black logo&#10;&#10;Description automatically generated">
              <a:extLst>
                <a:ext uri="{FF2B5EF4-FFF2-40B4-BE49-F238E27FC236}">
                  <a16:creationId xmlns:a16="http://schemas.microsoft.com/office/drawing/2014/main" id="{52042F3C-54D2-CFBD-EA6B-6E112ECF860E}"/>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8639756" y="2771708"/>
              <a:ext cx="1990490" cy="845711"/>
            </a:xfrm>
            <a:prstGeom prst="rect">
              <a:avLst/>
            </a:prstGeom>
          </p:spPr>
        </p:pic>
        <p:sp>
          <p:nvSpPr>
            <p:cNvPr id="148" name="TextBox 147">
              <a:extLst>
                <a:ext uri="{FF2B5EF4-FFF2-40B4-BE49-F238E27FC236}">
                  <a16:creationId xmlns:a16="http://schemas.microsoft.com/office/drawing/2014/main" id="{0C8F1CFB-4A31-6D3A-5356-829A365CF1D1}"/>
                </a:ext>
              </a:extLst>
            </p:cNvPr>
            <p:cNvSpPr txBox="1"/>
            <p:nvPr/>
          </p:nvSpPr>
          <p:spPr>
            <a:xfrm>
              <a:off x="12222612" y="28197864"/>
              <a:ext cx="3778770" cy="1477328"/>
            </a:xfrm>
            <a:prstGeom prst="rect">
              <a:avLst/>
            </a:prstGeom>
            <a:noFill/>
          </p:spPr>
          <p:txBody>
            <a:bodyPr wrap="square" rtlCol="0">
              <a:spAutoFit/>
            </a:bodyPr>
            <a:lstStyle/>
            <a:p>
              <a:pPr algn="just"/>
              <a:r>
                <a:rPr lang="en-US" sz="1800" dirty="0"/>
                <a:t>For the ROS_Cfam_1.0 assembly, RGD has imported the variants from EVA Release 6.  Here the nonsynonymous variants in the ARSB gene are shown.</a:t>
              </a:r>
            </a:p>
          </p:txBody>
        </p:sp>
        <p:sp>
          <p:nvSpPr>
            <p:cNvPr id="149" name="TextBox 148">
              <a:extLst>
                <a:ext uri="{FF2B5EF4-FFF2-40B4-BE49-F238E27FC236}">
                  <a16:creationId xmlns:a16="http://schemas.microsoft.com/office/drawing/2014/main" id="{1A3A1151-5FD0-C2A3-63D1-B3B0D070472E}"/>
                </a:ext>
              </a:extLst>
            </p:cNvPr>
            <p:cNvSpPr txBox="1"/>
            <p:nvPr/>
          </p:nvSpPr>
          <p:spPr>
            <a:xfrm>
              <a:off x="7998624" y="37005313"/>
              <a:ext cx="3221866" cy="2585323"/>
            </a:xfrm>
            <a:prstGeom prst="rect">
              <a:avLst/>
            </a:prstGeom>
            <a:noFill/>
          </p:spPr>
          <p:txBody>
            <a:bodyPr wrap="square" rtlCol="0">
              <a:spAutoFit/>
            </a:bodyPr>
            <a:lstStyle/>
            <a:p>
              <a:pPr algn="just"/>
              <a:r>
                <a:rPr lang="en-US" sz="1800" dirty="0"/>
                <a:t>The variant at Chr3:27790346 in the ROS_Cfam_1.0 assembly is the Q99* stop-gained variant reported by OMIA as associated with mucopolysaccharidosis in Great Dane. Information at EVA confirms that the variant was submitted by OMIA.</a:t>
              </a:r>
            </a:p>
          </p:txBody>
        </p:sp>
        <p:grpSp>
          <p:nvGrpSpPr>
            <p:cNvPr id="156" name="Group 155">
              <a:extLst>
                <a:ext uri="{FF2B5EF4-FFF2-40B4-BE49-F238E27FC236}">
                  <a16:creationId xmlns:a16="http://schemas.microsoft.com/office/drawing/2014/main" id="{6FB038A7-E33A-EA09-45D8-E80065B354A2}"/>
                </a:ext>
              </a:extLst>
            </p:cNvPr>
            <p:cNvGrpSpPr/>
            <p:nvPr/>
          </p:nvGrpSpPr>
          <p:grpSpPr>
            <a:xfrm>
              <a:off x="478003" y="36569367"/>
              <a:ext cx="6962331" cy="3114992"/>
              <a:chOff x="525440" y="36570942"/>
              <a:chExt cx="6962331" cy="3114992"/>
            </a:xfrm>
          </p:grpSpPr>
          <p:sp>
            <p:nvSpPr>
              <p:cNvPr id="150" name="TextBox 149">
                <a:extLst>
                  <a:ext uri="{FF2B5EF4-FFF2-40B4-BE49-F238E27FC236}">
                    <a16:creationId xmlns:a16="http://schemas.microsoft.com/office/drawing/2014/main" id="{56DCD5F4-B723-9181-813B-FF2AE874609A}"/>
                  </a:ext>
                </a:extLst>
              </p:cNvPr>
              <p:cNvSpPr txBox="1"/>
              <p:nvPr/>
            </p:nvSpPr>
            <p:spPr>
              <a:xfrm>
                <a:off x="525440" y="36570942"/>
                <a:ext cx="2309608" cy="2308324"/>
              </a:xfrm>
              <a:prstGeom prst="rect">
                <a:avLst/>
              </a:prstGeom>
              <a:noFill/>
            </p:spPr>
            <p:txBody>
              <a:bodyPr wrap="square" rtlCol="0">
                <a:spAutoFit/>
              </a:bodyPr>
              <a:lstStyle/>
              <a:p>
                <a:pPr algn="just"/>
                <a:r>
                  <a:rPr lang="en-US" sz="1800" dirty="0"/>
                  <a:t>For variants mapped to the CanFam3.1 assembly, choose a breed group or individual samples within a breed and enter a genomic</a:t>
                </a:r>
                <a:r>
                  <a:rPr lang="en-US" sz="1800" dirty="0">
                    <a:solidFill>
                      <a:schemeClr val="bg1"/>
                    </a:solidFill>
                  </a:rPr>
                  <a:t> region or a list of</a:t>
                </a:r>
              </a:p>
            </p:txBody>
          </p:sp>
          <p:sp>
            <p:nvSpPr>
              <p:cNvPr id="147" name="TextBox 146">
                <a:extLst>
                  <a:ext uri="{FF2B5EF4-FFF2-40B4-BE49-F238E27FC236}">
                    <a16:creationId xmlns:a16="http://schemas.microsoft.com/office/drawing/2014/main" id="{76C73314-43A4-1C17-A832-066F36DFE4C8}"/>
                  </a:ext>
                </a:extLst>
              </p:cNvPr>
              <p:cNvSpPr txBox="1"/>
              <p:nvPr/>
            </p:nvSpPr>
            <p:spPr>
              <a:xfrm>
                <a:off x="532501" y="38485605"/>
                <a:ext cx="6955270" cy="1200329"/>
              </a:xfrm>
              <a:prstGeom prst="rect">
                <a:avLst/>
              </a:prstGeom>
              <a:noFill/>
            </p:spPr>
            <p:txBody>
              <a:bodyPr wrap="square" rtlCol="0">
                <a:spAutoFit/>
              </a:bodyPr>
              <a:lstStyle/>
              <a:p>
                <a:pPr algn="just"/>
                <a:r>
                  <a:rPr lang="en-US" sz="1800" dirty="0"/>
                  <a:t>region or a list of genes. View all matching variants or filter the results by variant type or damage predictions from </a:t>
                </a:r>
                <a:r>
                  <a:rPr lang="en-US" sz="1800" dirty="0" err="1"/>
                  <a:t>Polyphen</a:t>
                </a:r>
                <a:r>
                  <a:rPr lang="en-US" sz="1800" dirty="0"/>
                  <a:t>. Shown here are two variants in the ARSB gene in several breeds that are predicted to be either possibly or probably damaging.</a:t>
                </a:r>
              </a:p>
            </p:txBody>
          </p:sp>
        </p:grpSp>
        <p:sp>
          <p:nvSpPr>
            <p:cNvPr id="152" name="TextBox 151">
              <a:extLst>
                <a:ext uri="{FF2B5EF4-FFF2-40B4-BE49-F238E27FC236}">
                  <a16:creationId xmlns:a16="http://schemas.microsoft.com/office/drawing/2014/main" id="{B754E766-D6FA-61D0-E156-5819028E4449}"/>
                </a:ext>
              </a:extLst>
            </p:cNvPr>
            <p:cNvSpPr txBox="1"/>
            <p:nvPr/>
          </p:nvSpPr>
          <p:spPr>
            <a:xfrm>
              <a:off x="26873241" y="4182070"/>
              <a:ext cx="3757006" cy="2031325"/>
            </a:xfrm>
            <a:prstGeom prst="rect">
              <a:avLst/>
            </a:prstGeom>
            <a:noFill/>
          </p:spPr>
          <p:txBody>
            <a:bodyPr wrap="square" rtlCol="0">
              <a:spAutoFit/>
            </a:bodyPr>
            <a:lstStyle/>
            <a:p>
              <a:pPr algn="just"/>
              <a:r>
                <a:rPr lang="en-US" sz="1800" dirty="0"/>
                <a:t>RGD's Dog Species page provides easy access to dog-centric data and analysis tools. The page also links to external resources for dog researchers and a selection of a few of the key dog research articles.</a:t>
              </a:r>
            </a:p>
          </p:txBody>
        </p:sp>
        <p:sp>
          <p:nvSpPr>
            <p:cNvPr id="153" name="TextBox 152">
              <a:extLst>
                <a:ext uri="{FF2B5EF4-FFF2-40B4-BE49-F238E27FC236}">
                  <a16:creationId xmlns:a16="http://schemas.microsoft.com/office/drawing/2014/main" id="{E9C2F9C0-E8F0-9817-4988-19D7E9688C7A}"/>
                </a:ext>
              </a:extLst>
            </p:cNvPr>
            <p:cNvSpPr txBox="1"/>
            <p:nvPr/>
          </p:nvSpPr>
          <p:spPr>
            <a:xfrm>
              <a:off x="442721" y="40158224"/>
              <a:ext cx="15558661" cy="707886"/>
            </a:xfrm>
            <a:prstGeom prst="rect">
              <a:avLst/>
            </a:prstGeom>
            <a:solidFill>
              <a:schemeClr val="bg1"/>
            </a:solidFill>
            <a:ln w="44450">
              <a:solidFill>
                <a:schemeClr val="accent1">
                  <a:lumMod val="50000"/>
                </a:schemeClr>
              </a:solidFill>
            </a:ln>
          </p:spPr>
          <p:txBody>
            <a:bodyPr wrap="square" rtlCol="0">
              <a:spAutoFit/>
            </a:bodyPr>
            <a:lstStyle/>
            <a:p>
              <a:pPr algn="ctr"/>
              <a:r>
                <a:rPr lang="en-US" sz="2000" b="1" dirty="0">
                  <a:solidFill>
                    <a:schemeClr val="accent1">
                      <a:lumMod val="50000"/>
                    </a:schemeClr>
                  </a:solidFill>
                </a:rPr>
                <a:t>If you are interested in </a:t>
              </a:r>
              <a:r>
                <a:rPr lang="en-US" sz="2000" b="1" dirty="0">
                  <a:solidFill>
                    <a:schemeClr val="accent1">
                      <a:lumMod val="50000"/>
                    </a:schemeClr>
                  </a:solidFill>
                  <a:effectLst/>
                  <a:ea typeface="Calibri" panose="020F0502020204030204" pitchFamily="34" charset="0"/>
                  <a:cs typeface="Times New Roman" panose="02020603050405020304" pitchFamily="18" charset="0"/>
                </a:rPr>
                <a:t>submitting functional, disease, phenotype, and/or variant data to RGD to further enhance the resource both for dog researchers and for those interested in comparative and translational studies, we want to partner with you!</a:t>
              </a:r>
              <a:endParaRPr lang="en-US" sz="2000" b="1" dirty="0">
                <a:solidFill>
                  <a:schemeClr val="accent1">
                    <a:lumMod val="50000"/>
                  </a:schemeClr>
                </a:solidFill>
              </a:endParaRPr>
            </a:p>
          </p:txBody>
        </p:sp>
        <p:sp>
          <p:nvSpPr>
            <p:cNvPr id="154" name="TextBox 153">
              <a:extLst>
                <a:ext uri="{FF2B5EF4-FFF2-40B4-BE49-F238E27FC236}">
                  <a16:creationId xmlns:a16="http://schemas.microsoft.com/office/drawing/2014/main" id="{CB89B7B1-E267-1BC4-B47B-9CF6FC955F3F}"/>
                </a:ext>
              </a:extLst>
            </p:cNvPr>
            <p:cNvSpPr txBox="1"/>
            <p:nvPr/>
          </p:nvSpPr>
          <p:spPr>
            <a:xfrm>
              <a:off x="491828" y="11665648"/>
              <a:ext cx="3501280" cy="523220"/>
            </a:xfrm>
            <a:prstGeom prst="rect">
              <a:avLst/>
            </a:prstGeom>
            <a:solidFill>
              <a:schemeClr val="bg1"/>
            </a:solidFill>
            <a:ln w="44450">
              <a:solidFill>
                <a:schemeClr val="accent2">
                  <a:lumMod val="75000"/>
                </a:schemeClr>
              </a:solidFill>
            </a:ln>
          </p:spPr>
          <p:txBody>
            <a:bodyPr wrap="none" rtlCol="0">
              <a:spAutoFit/>
            </a:bodyPr>
            <a:lstStyle/>
            <a:p>
              <a:r>
                <a:rPr lang="en-US" sz="2800" b="1" dirty="0">
                  <a:solidFill>
                    <a:schemeClr val="accent2">
                      <a:lumMod val="75000"/>
                    </a:schemeClr>
                  </a:solidFill>
                </a:rPr>
                <a:t>Gene Report Pages</a:t>
              </a:r>
            </a:p>
          </p:txBody>
        </p:sp>
        <p:sp>
          <p:nvSpPr>
            <p:cNvPr id="12" name="Rectangle: Rounded Corners 11">
              <a:extLst>
                <a:ext uri="{FF2B5EF4-FFF2-40B4-BE49-F238E27FC236}">
                  <a16:creationId xmlns:a16="http://schemas.microsoft.com/office/drawing/2014/main" id="{044759E2-D071-A9D2-492A-FF35D4730B83}"/>
                </a:ext>
              </a:extLst>
            </p:cNvPr>
            <p:cNvSpPr/>
            <p:nvPr/>
          </p:nvSpPr>
          <p:spPr>
            <a:xfrm>
              <a:off x="14186828" y="6178966"/>
              <a:ext cx="316404" cy="399208"/>
            </a:xfrm>
            <a:prstGeom prst="roundRect">
              <a:avLst/>
            </a:prstGeom>
            <a:noFill/>
            <a:ln w="444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38DFCC98-5658-D636-4F41-FF9950F13F68}"/>
                </a:ext>
              </a:extLst>
            </p:cNvPr>
            <p:cNvCxnSpPr>
              <a:cxnSpLocks/>
              <a:stCxn id="50" idx="3"/>
            </p:cNvCxnSpPr>
            <p:nvPr/>
          </p:nvCxnSpPr>
          <p:spPr>
            <a:xfrm>
              <a:off x="20587291" y="30080963"/>
              <a:ext cx="47134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BDE0FA0-6030-80A2-AB28-84A933D76D4B}"/>
                </a:ext>
              </a:extLst>
            </p:cNvPr>
            <p:cNvCxnSpPr>
              <a:cxnSpLocks/>
              <a:stCxn id="51" idx="3"/>
            </p:cNvCxnSpPr>
            <p:nvPr/>
          </p:nvCxnSpPr>
          <p:spPr>
            <a:xfrm>
              <a:off x="20587291" y="30466473"/>
              <a:ext cx="471345"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6" name="Picture 125" descr="A qr code with a picture of an elephant&#10;&#10;Description automatically generated">
              <a:extLst>
                <a:ext uri="{FF2B5EF4-FFF2-40B4-BE49-F238E27FC236}">
                  <a16:creationId xmlns:a16="http://schemas.microsoft.com/office/drawing/2014/main" id="{46CFE859-5573-A0B4-8863-E99C95DD1D54}"/>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3868800" y="2344568"/>
              <a:ext cx="1498074" cy="1498074"/>
            </a:xfrm>
            <a:prstGeom prst="rect">
              <a:avLst/>
            </a:prstGeom>
          </p:spPr>
        </p:pic>
        <p:grpSp>
          <p:nvGrpSpPr>
            <p:cNvPr id="157" name="Group 156">
              <a:extLst>
                <a:ext uri="{FF2B5EF4-FFF2-40B4-BE49-F238E27FC236}">
                  <a16:creationId xmlns:a16="http://schemas.microsoft.com/office/drawing/2014/main" id="{A2AD4B8E-C84D-2917-88D5-30E0EBC99D35}"/>
                </a:ext>
              </a:extLst>
            </p:cNvPr>
            <p:cNvGrpSpPr/>
            <p:nvPr/>
          </p:nvGrpSpPr>
          <p:grpSpPr>
            <a:xfrm>
              <a:off x="7581232" y="2916841"/>
              <a:ext cx="15927136" cy="830997"/>
              <a:chOff x="8290609" y="2916841"/>
              <a:chExt cx="15927136" cy="830997"/>
            </a:xfrm>
          </p:grpSpPr>
          <p:sp>
            <p:nvSpPr>
              <p:cNvPr id="155" name="TextBox 154">
                <a:extLst>
                  <a:ext uri="{FF2B5EF4-FFF2-40B4-BE49-F238E27FC236}">
                    <a16:creationId xmlns:a16="http://schemas.microsoft.com/office/drawing/2014/main" id="{7AF79809-E9EC-91CB-5D9E-B8492EA83D8F}"/>
                  </a:ext>
                </a:extLst>
              </p:cNvPr>
              <p:cNvSpPr txBox="1"/>
              <p:nvPr/>
            </p:nvSpPr>
            <p:spPr>
              <a:xfrm>
                <a:off x="8290609" y="3009174"/>
                <a:ext cx="3211135" cy="646331"/>
              </a:xfrm>
              <a:prstGeom prst="rect">
                <a:avLst/>
              </a:prstGeom>
              <a:solidFill>
                <a:schemeClr val="bg1"/>
              </a:solidFill>
              <a:ln w="19050">
                <a:solidFill>
                  <a:schemeClr val="tx1"/>
                </a:solidFill>
              </a:ln>
            </p:spPr>
            <p:txBody>
              <a:bodyPr wrap="none" rtlCol="0">
                <a:spAutoFit/>
              </a:bodyPr>
              <a:lstStyle/>
              <a:p>
                <a:r>
                  <a:rPr lang="en-US" sz="3600" b="1" dirty="0"/>
                  <a:t>Poster # P146</a:t>
                </a:r>
              </a:p>
            </p:txBody>
          </p:sp>
          <p:sp>
            <p:nvSpPr>
              <p:cNvPr id="136" name="TextBox 135">
                <a:extLst>
                  <a:ext uri="{FF2B5EF4-FFF2-40B4-BE49-F238E27FC236}">
                    <a16:creationId xmlns:a16="http://schemas.microsoft.com/office/drawing/2014/main" id="{94F84D2A-BB1D-E4C8-6953-56A25E7CFD3D}"/>
                  </a:ext>
                </a:extLst>
              </p:cNvPr>
              <p:cNvSpPr txBox="1"/>
              <p:nvPr/>
            </p:nvSpPr>
            <p:spPr>
              <a:xfrm>
                <a:off x="13181876" y="2916841"/>
                <a:ext cx="11035869" cy="830997"/>
              </a:xfrm>
              <a:prstGeom prst="rect">
                <a:avLst/>
              </a:prstGeom>
              <a:solidFill>
                <a:schemeClr val="bg1"/>
              </a:solidFill>
              <a:ln w="19050">
                <a:solidFill>
                  <a:schemeClr val="tx1"/>
                </a:solidFill>
              </a:ln>
            </p:spPr>
            <p:txBody>
              <a:bodyPr wrap="square" rtlCol="0">
                <a:spAutoFit/>
              </a:bodyPr>
              <a:lstStyle/>
              <a:p>
                <a:pPr algn="ctr"/>
                <a:r>
                  <a:rPr lang="en-US" sz="2400" dirty="0"/>
                  <a:t>Photography permitted. This poster is freely available in the RGD Presentations Archive at </a:t>
                </a:r>
                <a:r>
                  <a:rPr lang="en-US" sz="2400" dirty="0">
                    <a:hlinkClick r:id="rId41"/>
                  </a:rPr>
                  <a:t>https://rgd.mcw.edu/wg/com-menu/poster_archive/</a:t>
                </a:r>
                <a:r>
                  <a:rPr lang="en-US" sz="2400" dirty="0"/>
                  <a:t> </a:t>
                </a:r>
              </a:p>
            </p:txBody>
          </p:sp>
        </p:grpSp>
      </p:grpSp>
    </p:spTree>
    <p:extLst>
      <p:ext uri="{BB962C8B-B14F-4D97-AF65-F5344CB8AC3E}">
        <p14:creationId xmlns:p14="http://schemas.microsoft.com/office/powerpoint/2010/main" val="683022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6E5971B-FB4A-445E-8824-F9561CE90BD9}" vid="{16F5BA3D-F8D8-4AC5-A15C-F00400C14CE0}"/>
    </a:ext>
  </a:extLst>
</a:theme>
</file>

<file path=docProps/app.xml><?xml version="1.0" encoding="utf-8"?>
<Properties xmlns="http://schemas.openxmlformats.org/officeDocument/2006/extended-properties" xmlns:vt="http://schemas.openxmlformats.org/officeDocument/2006/docPropsVTypes">
  <Template>ArielTemplate</Template>
  <TotalTime>18956</TotalTime>
  <Words>1452</Words>
  <Application>Microsoft Office PowerPoint</Application>
  <PresentationFormat>Custom</PresentationFormat>
  <Paragraphs>39</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Courier New</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Jennifer</dc:creator>
  <cp:lastModifiedBy>Smith, Jennifer</cp:lastModifiedBy>
  <cp:revision>16</cp:revision>
  <dcterms:created xsi:type="dcterms:W3CDTF">2024-11-25T19:42:50Z</dcterms:created>
  <dcterms:modified xsi:type="dcterms:W3CDTF">2025-01-07T20:18:20Z</dcterms:modified>
</cp:coreProperties>
</file>